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7" r:id="rId2"/>
    <p:sldId id="258" r:id="rId3"/>
    <p:sldId id="288" r:id="rId4"/>
    <p:sldId id="290" r:id="rId5"/>
    <p:sldId id="291" r:id="rId6"/>
    <p:sldId id="292" r:id="rId7"/>
    <p:sldId id="293" r:id="rId8"/>
    <p:sldId id="294" r:id="rId9"/>
    <p:sldId id="295" r:id="rId10"/>
    <p:sldId id="296" r:id="rId11"/>
    <p:sldId id="297" r:id="rId12"/>
    <p:sldId id="298" r:id="rId13"/>
    <p:sldId id="299" r:id="rId14"/>
    <p:sldId id="301" r:id="rId15"/>
    <p:sldId id="302" r:id="rId16"/>
    <p:sldId id="303" r:id="rId17"/>
    <p:sldId id="304" r:id="rId18"/>
    <p:sldId id="305" r:id="rId19"/>
    <p:sldId id="335" r:id="rId20"/>
    <p:sldId id="306" r:id="rId21"/>
    <p:sldId id="336" r:id="rId22"/>
    <p:sldId id="307" r:id="rId23"/>
    <p:sldId id="308" r:id="rId24"/>
    <p:sldId id="309" r:id="rId25"/>
    <p:sldId id="310" r:id="rId26"/>
    <p:sldId id="337" r:id="rId27"/>
    <p:sldId id="311" r:id="rId28"/>
    <p:sldId id="312" r:id="rId29"/>
    <p:sldId id="313" r:id="rId30"/>
    <p:sldId id="314" r:id="rId31"/>
    <p:sldId id="315" r:id="rId32"/>
    <p:sldId id="316" r:id="rId33"/>
    <p:sldId id="334" r:id="rId34"/>
    <p:sldId id="317" r:id="rId35"/>
    <p:sldId id="319" r:id="rId36"/>
    <p:sldId id="318" r:id="rId37"/>
    <p:sldId id="320" r:id="rId38"/>
    <p:sldId id="321" r:id="rId39"/>
    <p:sldId id="322" r:id="rId40"/>
    <p:sldId id="323" r:id="rId41"/>
    <p:sldId id="324" r:id="rId42"/>
    <p:sldId id="325" r:id="rId43"/>
    <p:sldId id="326" r:id="rId44"/>
    <p:sldId id="327" r:id="rId45"/>
    <p:sldId id="328" r:id="rId46"/>
    <p:sldId id="270" r:id="rId47"/>
    <p:sldId id="289" r:id="rId48"/>
    <p:sldId id="269"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9" autoAdjust="0"/>
    <p:restoredTop sz="94660"/>
  </p:normalViewPr>
  <p:slideViewPr>
    <p:cSldViewPr>
      <p:cViewPr varScale="1">
        <p:scale>
          <a:sx n="82" d="100"/>
          <a:sy n="82" d="100"/>
        </p:scale>
        <p:origin x="146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6A91DB-FFDE-4465-B834-58D24B67D8CE}" type="datetimeFigureOut">
              <a:rPr lang="en-US" smtClean="0"/>
              <a:pPr/>
              <a:t>6/9/2025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99D5E9-700F-480B-B892-860B2B290507}" type="slidenum">
              <a:rPr lang="en-US" smtClean="0"/>
              <a:pPr/>
              <a:t>‹#›</a:t>
            </a:fld>
            <a:endParaRPr lang="en-US" dirty="0"/>
          </a:p>
        </p:txBody>
      </p:sp>
    </p:spTree>
    <p:extLst>
      <p:ext uri="{BB962C8B-B14F-4D97-AF65-F5344CB8AC3E}">
        <p14:creationId xmlns:p14="http://schemas.microsoft.com/office/powerpoint/2010/main" val="343239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499D5E9-700F-480B-B892-860B2B290507}" type="slidenum">
              <a:rPr lang="en-US" smtClean="0"/>
              <a:pPr/>
              <a:t>1</a:t>
            </a:fld>
            <a:endParaRPr lang="en-US" dirty="0"/>
          </a:p>
        </p:txBody>
      </p:sp>
    </p:spTree>
    <p:extLst>
      <p:ext uri="{BB962C8B-B14F-4D97-AF65-F5344CB8AC3E}">
        <p14:creationId xmlns:p14="http://schemas.microsoft.com/office/powerpoint/2010/main" val="134627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499D5E9-700F-480B-B892-860B2B290507}" type="slidenum">
              <a:rPr lang="en-US" smtClean="0"/>
              <a:pPr/>
              <a:t>48</a:t>
            </a:fld>
            <a:endParaRPr lang="en-US" dirty="0"/>
          </a:p>
        </p:txBody>
      </p:sp>
    </p:spTree>
    <p:extLst>
      <p:ext uri="{BB962C8B-B14F-4D97-AF65-F5344CB8AC3E}">
        <p14:creationId xmlns:p14="http://schemas.microsoft.com/office/powerpoint/2010/main" val="190316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26E1CE1-1822-43A6-B47F-DE653C23CC29}" type="datetime3">
              <a:rPr lang="en-US" smtClean="0"/>
              <a:t>9 June 2025</a:t>
            </a:fld>
            <a:endParaRPr lang="en-US" dirty="0"/>
          </a:p>
        </p:txBody>
      </p:sp>
      <p:sp>
        <p:nvSpPr>
          <p:cNvPr id="5" name="Footer Placeholder 4"/>
          <p:cNvSpPr>
            <a:spLocks noGrp="1"/>
          </p:cNvSpPr>
          <p:nvPr>
            <p:ph type="ftr" sz="quarter" idx="11"/>
          </p:nvPr>
        </p:nvSpPr>
        <p:spPr/>
        <p:txBody>
          <a:bodyPr/>
          <a:lstStyle/>
          <a:p>
            <a:r>
              <a:rPr lang="en-US" dirty="0"/>
              <a:t>GCOERC Nashik,                                             Project Presentation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AB4C90-E80C-46E1-8B12-246A1DC3A59C}" type="datetime3">
              <a:rPr lang="en-US" smtClean="0"/>
              <a:t>9 June 2025</a:t>
            </a:fld>
            <a:endParaRPr lang="en-US" dirty="0"/>
          </a:p>
        </p:txBody>
      </p:sp>
      <p:sp>
        <p:nvSpPr>
          <p:cNvPr id="5" name="Footer Placeholder 4"/>
          <p:cNvSpPr>
            <a:spLocks noGrp="1"/>
          </p:cNvSpPr>
          <p:nvPr>
            <p:ph type="ftr" sz="quarter" idx="11"/>
          </p:nvPr>
        </p:nvSpPr>
        <p:spPr/>
        <p:txBody>
          <a:bodyPr/>
          <a:lstStyle/>
          <a:p>
            <a:r>
              <a:rPr lang="en-US" dirty="0"/>
              <a:t>GCOERC Nashik,                                             Project Presentation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2A80CF-1CC8-43E2-A223-E40200ADAFFD}" type="datetime3">
              <a:rPr lang="en-US" smtClean="0"/>
              <a:t>9 June 2025</a:t>
            </a:fld>
            <a:endParaRPr lang="en-US" dirty="0"/>
          </a:p>
        </p:txBody>
      </p:sp>
      <p:sp>
        <p:nvSpPr>
          <p:cNvPr id="5" name="Footer Placeholder 4"/>
          <p:cNvSpPr>
            <a:spLocks noGrp="1"/>
          </p:cNvSpPr>
          <p:nvPr>
            <p:ph type="ftr" sz="quarter" idx="11"/>
          </p:nvPr>
        </p:nvSpPr>
        <p:spPr/>
        <p:txBody>
          <a:bodyPr/>
          <a:lstStyle/>
          <a:p>
            <a:r>
              <a:rPr lang="en-US" dirty="0"/>
              <a:t>GCOERC Nashik,                                             Project Presentation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A83B18-95B3-41B5-8853-1ED7060FF3DB}" type="datetime3">
              <a:rPr lang="en-US" smtClean="0"/>
              <a:t>9 June 2025</a:t>
            </a:fld>
            <a:endParaRPr lang="en-US" dirty="0"/>
          </a:p>
        </p:txBody>
      </p:sp>
      <p:sp>
        <p:nvSpPr>
          <p:cNvPr id="5" name="Footer Placeholder 4"/>
          <p:cNvSpPr>
            <a:spLocks noGrp="1"/>
          </p:cNvSpPr>
          <p:nvPr>
            <p:ph type="ftr" sz="quarter" idx="11"/>
          </p:nvPr>
        </p:nvSpPr>
        <p:spPr/>
        <p:txBody>
          <a:bodyPr/>
          <a:lstStyle/>
          <a:p>
            <a:r>
              <a:rPr lang="en-US" dirty="0"/>
              <a:t>GCOERC Nashik,                                             Project Presentation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C65F39-5EE5-4830-A1C0-74409BCE68D0}" type="datetime3">
              <a:rPr lang="en-US" smtClean="0"/>
              <a:t>9 June 2025</a:t>
            </a:fld>
            <a:endParaRPr lang="en-US" dirty="0"/>
          </a:p>
        </p:txBody>
      </p:sp>
      <p:sp>
        <p:nvSpPr>
          <p:cNvPr id="5" name="Footer Placeholder 4"/>
          <p:cNvSpPr>
            <a:spLocks noGrp="1"/>
          </p:cNvSpPr>
          <p:nvPr>
            <p:ph type="ftr" sz="quarter" idx="11"/>
          </p:nvPr>
        </p:nvSpPr>
        <p:spPr/>
        <p:txBody>
          <a:bodyPr/>
          <a:lstStyle/>
          <a:p>
            <a:r>
              <a:rPr lang="en-US" dirty="0"/>
              <a:t>GCOERC Nashik,                                             Project Presentation</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D22709-B8D5-4022-BD72-ADE786DD52E6}" type="datetime3">
              <a:rPr lang="en-US" smtClean="0"/>
              <a:t>9 June 2025</a:t>
            </a:fld>
            <a:endParaRPr lang="en-US" dirty="0"/>
          </a:p>
        </p:txBody>
      </p:sp>
      <p:sp>
        <p:nvSpPr>
          <p:cNvPr id="6" name="Footer Placeholder 5"/>
          <p:cNvSpPr>
            <a:spLocks noGrp="1"/>
          </p:cNvSpPr>
          <p:nvPr>
            <p:ph type="ftr" sz="quarter" idx="11"/>
          </p:nvPr>
        </p:nvSpPr>
        <p:spPr/>
        <p:txBody>
          <a:bodyPr/>
          <a:lstStyle/>
          <a:p>
            <a:r>
              <a:rPr lang="en-US" dirty="0"/>
              <a:t>GCOERC Nashik,                                             Project Presentation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F75937D-E801-429D-8E04-9A954AE4EBF2}" type="datetime3">
              <a:rPr lang="en-US" smtClean="0"/>
              <a:t>9 June 2025</a:t>
            </a:fld>
            <a:endParaRPr lang="en-US" dirty="0"/>
          </a:p>
        </p:txBody>
      </p:sp>
      <p:sp>
        <p:nvSpPr>
          <p:cNvPr id="8" name="Footer Placeholder 7"/>
          <p:cNvSpPr>
            <a:spLocks noGrp="1"/>
          </p:cNvSpPr>
          <p:nvPr>
            <p:ph type="ftr" sz="quarter" idx="11"/>
          </p:nvPr>
        </p:nvSpPr>
        <p:spPr/>
        <p:txBody>
          <a:bodyPr/>
          <a:lstStyle/>
          <a:p>
            <a:r>
              <a:rPr lang="en-US" dirty="0"/>
              <a:t>GCOERC Nashik,                                             Project Presentation</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AD90D9-8F75-4E19-A970-79019B0E219B}" type="datetime3">
              <a:rPr lang="en-US" smtClean="0"/>
              <a:t>9 June 2025</a:t>
            </a:fld>
            <a:endParaRPr lang="en-US" dirty="0"/>
          </a:p>
        </p:txBody>
      </p:sp>
      <p:sp>
        <p:nvSpPr>
          <p:cNvPr id="4" name="Footer Placeholder 3"/>
          <p:cNvSpPr>
            <a:spLocks noGrp="1"/>
          </p:cNvSpPr>
          <p:nvPr>
            <p:ph type="ftr" sz="quarter" idx="11"/>
          </p:nvPr>
        </p:nvSpPr>
        <p:spPr/>
        <p:txBody>
          <a:bodyPr/>
          <a:lstStyle/>
          <a:p>
            <a:r>
              <a:rPr lang="en-US" dirty="0"/>
              <a:t>GCOERC Nashik,                                             Project Presentation</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C7B934-CEDB-4219-9E28-2C192C1132BD}" type="datetime3">
              <a:rPr lang="en-US" smtClean="0"/>
              <a:t>9 June 2025</a:t>
            </a:fld>
            <a:endParaRPr lang="en-US" dirty="0"/>
          </a:p>
        </p:txBody>
      </p:sp>
      <p:sp>
        <p:nvSpPr>
          <p:cNvPr id="3" name="Footer Placeholder 2"/>
          <p:cNvSpPr>
            <a:spLocks noGrp="1"/>
          </p:cNvSpPr>
          <p:nvPr>
            <p:ph type="ftr" sz="quarter" idx="11"/>
          </p:nvPr>
        </p:nvSpPr>
        <p:spPr/>
        <p:txBody>
          <a:bodyPr/>
          <a:lstStyle/>
          <a:p>
            <a:r>
              <a:rPr lang="en-US" dirty="0"/>
              <a:t>GCOERC Nashik,                                             Project Presentation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D86D83-765F-4B6B-8383-FA8C0B1F0870}" type="datetime3">
              <a:rPr lang="en-US" smtClean="0"/>
              <a:t>9 June 2025</a:t>
            </a:fld>
            <a:endParaRPr lang="en-US" dirty="0"/>
          </a:p>
        </p:txBody>
      </p:sp>
      <p:sp>
        <p:nvSpPr>
          <p:cNvPr id="6" name="Footer Placeholder 5"/>
          <p:cNvSpPr>
            <a:spLocks noGrp="1"/>
          </p:cNvSpPr>
          <p:nvPr>
            <p:ph type="ftr" sz="quarter" idx="11"/>
          </p:nvPr>
        </p:nvSpPr>
        <p:spPr/>
        <p:txBody>
          <a:bodyPr/>
          <a:lstStyle/>
          <a:p>
            <a:r>
              <a:rPr lang="en-US" dirty="0"/>
              <a:t>GCOERC Nashik,                                             Project Presentation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110BE6-319C-4BC5-9EED-8F838593D3D5}" type="datetime3">
              <a:rPr lang="en-US" smtClean="0"/>
              <a:t>9 June 2025</a:t>
            </a:fld>
            <a:endParaRPr lang="en-US" dirty="0"/>
          </a:p>
        </p:txBody>
      </p:sp>
      <p:sp>
        <p:nvSpPr>
          <p:cNvPr id="6" name="Footer Placeholder 5"/>
          <p:cNvSpPr>
            <a:spLocks noGrp="1"/>
          </p:cNvSpPr>
          <p:nvPr>
            <p:ph type="ftr" sz="quarter" idx="11"/>
          </p:nvPr>
        </p:nvSpPr>
        <p:spPr/>
        <p:txBody>
          <a:bodyPr/>
          <a:lstStyle/>
          <a:p>
            <a:r>
              <a:rPr lang="en-US" dirty="0"/>
              <a:t>GCOERC Nashik,                                             Project Presentation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95E4E7-58A3-483E-8745-660802D919AE}" type="datetime3">
              <a:rPr lang="en-US" smtClean="0"/>
              <a:t>9 June 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GCOERC Nashik,                                             Project Presentation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r>
              <a:rPr lang="en-US" sz="2400" b="1" dirty="0">
                <a:latin typeface="Arial Narrow" pitchFamily="34" charset="0"/>
              </a:rPr>
              <a:t>          </a:t>
            </a:r>
            <a:r>
              <a:rPr lang="en-US" sz="2400" b="1" dirty="0">
                <a:latin typeface="Cambria" pitchFamily="18" charset="0"/>
                <a:ea typeface="Cambria" pitchFamily="18" charset="0"/>
              </a:rPr>
              <a:t>A Project Presentation on</a:t>
            </a:r>
          </a:p>
        </p:txBody>
      </p:sp>
      <p:sp>
        <p:nvSpPr>
          <p:cNvPr id="4"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endParaRPr lang="en-US" sz="1100" b="1" dirty="0">
              <a:latin typeface="Arial Narrow" pitchFamily="34"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2049" name="Rectangle 1"/>
          <p:cNvSpPr>
            <a:spLocks noChangeArrowheads="1"/>
          </p:cNvSpPr>
          <p:nvPr/>
        </p:nvSpPr>
        <p:spPr bwMode="auto">
          <a:xfrm>
            <a:off x="597893" y="632269"/>
            <a:ext cx="8153400" cy="1123712"/>
          </a:xfrm>
          <a:prstGeom prst="roundRect">
            <a:avLst/>
          </a:prstGeom>
          <a:ln>
            <a:headEnd/>
            <a:tailEn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000" b="1" dirty="0">
                <a:latin typeface="Cambria" panose="02040503050406030204" pitchFamily="18" charset="0"/>
                <a:ea typeface="Cambria" panose="02040503050406030204" pitchFamily="18" charset="0"/>
              </a:rPr>
              <a:t>AirSwipe: An AI-Driven Presentation</a:t>
            </a:r>
          </a:p>
          <a:p>
            <a:pPr lvl="0" algn="ctr" fontAlgn="base">
              <a:spcBef>
                <a:spcPct val="0"/>
              </a:spcBef>
              <a:spcAft>
                <a:spcPct val="0"/>
              </a:spcAft>
            </a:pPr>
            <a:r>
              <a:rPr lang="en-US" sz="2000" b="1" dirty="0">
                <a:latin typeface="Cambria" panose="02040503050406030204" pitchFamily="18" charset="0"/>
                <a:ea typeface="Cambria" panose="02040503050406030204" pitchFamily="18" charset="0"/>
              </a:rPr>
              <a:t>Controller With Gesture and Voice</a:t>
            </a:r>
          </a:p>
          <a:p>
            <a:pPr lvl="0" algn="ctr" fontAlgn="base">
              <a:spcBef>
                <a:spcPct val="0"/>
              </a:spcBef>
              <a:spcAft>
                <a:spcPct val="0"/>
              </a:spcAft>
            </a:pPr>
            <a:r>
              <a:rPr lang="en-US" sz="2000" b="1" dirty="0">
                <a:latin typeface="Cambria" panose="02040503050406030204" pitchFamily="18" charset="0"/>
                <a:ea typeface="Cambria" panose="02040503050406030204" pitchFamily="18" charset="0"/>
              </a:rPr>
              <a:t>Recognition</a:t>
            </a:r>
          </a:p>
        </p:txBody>
      </p:sp>
      <p:sp>
        <p:nvSpPr>
          <p:cNvPr id="15361" name="Rectangle 1"/>
          <p:cNvSpPr>
            <a:spLocks noChangeArrowheads="1"/>
          </p:cNvSpPr>
          <p:nvPr/>
        </p:nvSpPr>
        <p:spPr bwMode="auto">
          <a:xfrm>
            <a:off x="102593" y="1569252"/>
            <a:ext cx="9144000" cy="495520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eaLnBrk="0" fontAlgn="base" hangingPunct="0">
              <a:lnSpc>
                <a:spcPct val="150000"/>
              </a:lnSpc>
              <a:spcBef>
                <a:spcPct val="0"/>
              </a:spcBef>
              <a:spcAft>
                <a:spcPct val="0"/>
              </a:spcAft>
            </a:pPr>
            <a:r>
              <a:rPr lang="en-US" sz="2800" b="1" dirty="0">
                <a:latin typeface="Cambria" pitchFamily="18" charset="0"/>
                <a:ea typeface="Cambria" pitchFamily="18" charset="0"/>
                <a:cs typeface="Arial" pitchFamily="34" charset="0"/>
              </a:rPr>
              <a:t>Under The Guidance of </a:t>
            </a:r>
            <a:endParaRPr lang="en-US" sz="1200" dirty="0">
              <a:latin typeface="Cambria" pitchFamily="18" charset="0"/>
              <a:ea typeface="Cambria" pitchFamily="18" charset="0"/>
              <a:cs typeface="Arial" pitchFamily="34" charset="0"/>
            </a:endParaRPr>
          </a:p>
          <a:p>
            <a:pPr lvl="0" algn="ctr" eaLnBrk="0" fontAlgn="base" hangingPunct="0">
              <a:lnSpc>
                <a:spcPct val="150000"/>
              </a:lnSpc>
              <a:spcBef>
                <a:spcPct val="0"/>
              </a:spcBef>
              <a:spcAft>
                <a:spcPct val="0"/>
              </a:spcAft>
            </a:pPr>
            <a:r>
              <a:rPr lang="en-IN" sz="2000" b="1" dirty="0">
                <a:latin typeface="Cambria" panose="02040503050406030204" pitchFamily="18" charset="0"/>
                <a:ea typeface="Cambria" panose="02040503050406030204" pitchFamily="18" charset="0"/>
              </a:rPr>
              <a:t>Mrs. </a:t>
            </a:r>
            <a:r>
              <a:rPr lang="en-IN" sz="2000" b="1" dirty="0" smtClean="0">
                <a:latin typeface="Cambria" panose="02040503050406030204" pitchFamily="18" charset="0"/>
                <a:ea typeface="Cambria" panose="02040503050406030204" pitchFamily="18" charset="0"/>
              </a:rPr>
              <a:t>Pradnya </a:t>
            </a:r>
            <a:r>
              <a:rPr lang="en-IN" sz="2000" b="1" dirty="0">
                <a:latin typeface="Cambria" panose="02040503050406030204" pitchFamily="18" charset="0"/>
                <a:ea typeface="Cambria" panose="02040503050406030204" pitchFamily="18" charset="0"/>
              </a:rPr>
              <a:t>K. Bachhav</a:t>
            </a:r>
          </a:p>
          <a:p>
            <a:pPr marL="0" marR="0" lvl="0" indent="0" algn="ctr" defTabSz="914400" rtl="0" eaLnBrk="1" fontAlgn="base" latinLnBrk="0" hangingPunct="1">
              <a:lnSpc>
                <a:spcPct val="150000"/>
              </a:lnSpc>
              <a:spcBef>
                <a:spcPct val="0"/>
              </a:spcBef>
              <a:spcAft>
                <a:spcPct val="0"/>
              </a:spcAft>
              <a:buClrTx/>
              <a:buSzTx/>
              <a:buFontTx/>
              <a:buNone/>
              <a:tabLst/>
            </a:pPr>
            <a:r>
              <a:rPr kumimoji="0" lang="en-US" sz="1600" b="1" i="0" u="none" strike="noStrike" cap="none" normalizeH="0" baseline="0" dirty="0" smtClean="0">
                <a:ln>
                  <a:noFill/>
                </a:ln>
                <a:effectLst/>
                <a:latin typeface="Cambria" pitchFamily="18" charset="0"/>
                <a:ea typeface="Cambria" pitchFamily="18" charset="0"/>
                <a:cs typeface="Arial" pitchFamily="34" charset="0"/>
              </a:rPr>
              <a:t>Presented </a:t>
            </a:r>
            <a:r>
              <a:rPr kumimoji="0" lang="en-US" sz="1600" b="1" i="0" u="none" strike="noStrike" cap="none" normalizeH="0" baseline="0" dirty="0">
                <a:ln>
                  <a:noFill/>
                </a:ln>
                <a:effectLst/>
                <a:latin typeface="Cambria" pitchFamily="18" charset="0"/>
                <a:ea typeface="Cambria" pitchFamily="18" charset="0"/>
                <a:cs typeface="Arial" pitchFamily="34" charset="0"/>
              </a:rPr>
              <a:t>by </a:t>
            </a:r>
          </a:p>
          <a:p>
            <a:pPr lvl="0" algn="ctr" fontAlgn="base">
              <a:lnSpc>
                <a:spcPct val="150000"/>
              </a:lnSpc>
              <a:spcBef>
                <a:spcPct val="0"/>
              </a:spcBef>
              <a:spcAft>
                <a:spcPct val="0"/>
              </a:spcAft>
            </a:pPr>
            <a:r>
              <a:rPr lang="en-IN" b="1" dirty="0" smtClean="0">
                <a:latin typeface="Cambria" panose="02040503050406030204" pitchFamily="18" charset="0"/>
                <a:ea typeface="Cambria" panose="02040503050406030204" pitchFamily="18" charset="0"/>
              </a:rPr>
              <a:t>Miss </a:t>
            </a:r>
            <a:r>
              <a:rPr lang="en-US" b="1" dirty="0">
                <a:latin typeface="Cambria" panose="02040503050406030204" pitchFamily="18" charset="0"/>
                <a:ea typeface="Cambria" panose="02040503050406030204" pitchFamily="18" charset="0"/>
              </a:rPr>
              <a:t>Ayesha </a:t>
            </a:r>
            <a:r>
              <a:rPr lang="en-US" b="1" dirty="0" smtClean="0">
                <a:latin typeface="Cambria" panose="02040503050406030204" pitchFamily="18" charset="0"/>
                <a:ea typeface="Cambria" panose="02040503050406030204" pitchFamily="18" charset="0"/>
              </a:rPr>
              <a:t>Shaikh</a:t>
            </a:r>
          </a:p>
          <a:p>
            <a:pPr lvl="0" algn="ctr" fontAlgn="base">
              <a:lnSpc>
                <a:spcPct val="150000"/>
              </a:lnSpc>
              <a:spcBef>
                <a:spcPct val="0"/>
              </a:spcBef>
              <a:spcAft>
                <a:spcPct val="0"/>
              </a:spcAft>
            </a:pPr>
            <a:r>
              <a:rPr lang="en-IN" b="1" dirty="0" smtClean="0">
                <a:latin typeface="Cambria" panose="02040503050406030204" pitchFamily="18" charset="0"/>
                <a:ea typeface="Cambria" panose="02040503050406030204" pitchFamily="18" charset="0"/>
              </a:rPr>
              <a:t>Miss </a:t>
            </a:r>
            <a:r>
              <a:rPr lang="en-US" b="1" dirty="0">
                <a:latin typeface="Cambria" panose="02040503050406030204" pitchFamily="18" charset="0"/>
                <a:ea typeface="Cambria" panose="02040503050406030204" pitchFamily="18" charset="0"/>
              </a:rPr>
              <a:t>Pooja Gupta</a:t>
            </a:r>
          </a:p>
          <a:p>
            <a:pPr algn="ctr" fontAlgn="base">
              <a:lnSpc>
                <a:spcPct val="150000"/>
              </a:lnSpc>
              <a:spcBef>
                <a:spcPct val="0"/>
              </a:spcBef>
              <a:spcAft>
                <a:spcPct val="0"/>
              </a:spcAft>
            </a:pPr>
            <a:r>
              <a:rPr lang="en-IN" b="1" dirty="0" smtClean="0">
                <a:latin typeface="Cambria" panose="02040503050406030204" pitchFamily="18" charset="0"/>
                <a:ea typeface="Cambria" panose="02040503050406030204" pitchFamily="18" charset="0"/>
              </a:rPr>
              <a:t>Miss </a:t>
            </a:r>
            <a:r>
              <a:rPr lang="en-US" b="1" dirty="0">
                <a:latin typeface="Cambria" panose="02040503050406030204" pitchFamily="18" charset="0"/>
                <a:ea typeface="Cambria" panose="02040503050406030204" pitchFamily="18" charset="0"/>
              </a:rPr>
              <a:t>Shiba </a:t>
            </a:r>
            <a:r>
              <a:rPr lang="en-US" b="1" dirty="0" smtClean="0">
                <a:latin typeface="Cambria" panose="02040503050406030204" pitchFamily="18" charset="0"/>
                <a:ea typeface="Cambria" panose="02040503050406030204" pitchFamily="18" charset="0"/>
              </a:rPr>
              <a:t>Shaikh</a:t>
            </a:r>
          </a:p>
          <a:p>
            <a:pPr algn="ctr" fontAlgn="base">
              <a:lnSpc>
                <a:spcPct val="150000"/>
              </a:lnSpc>
              <a:spcBef>
                <a:spcPct val="0"/>
              </a:spcBef>
              <a:spcAft>
                <a:spcPct val="0"/>
              </a:spcAft>
            </a:pPr>
            <a:r>
              <a:rPr lang="en-IN" b="1" dirty="0" smtClean="0">
                <a:latin typeface="Cambria" panose="02040503050406030204" pitchFamily="18" charset="0"/>
                <a:ea typeface="Cambria" panose="02040503050406030204" pitchFamily="18" charset="0"/>
              </a:rPr>
              <a:t>Miss </a:t>
            </a:r>
            <a:r>
              <a:rPr lang="en-US" b="1" dirty="0">
                <a:latin typeface="Cambria" panose="02040503050406030204" pitchFamily="18" charset="0"/>
                <a:ea typeface="Cambria" panose="02040503050406030204" pitchFamily="18" charset="0"/>
              </a:rPr>
              <a:t>Anushka Jadhav</a:t>
            </a:r>
          </a:p>
          <a:p>
            <a:pPr marL="0" marR="0" lvl="0" indent="0" algn="ctr" defTabSz="914400" rtl="0" eaLnBrk="1" fontAlgn="base" latinLnBrk="0" hangingPunct="1">
              <a:spcBef>
                <a:spcPct val="0"/>
              </a:spcBef>
              <a:spcAft>
                <a:spcPct val="0"/>
              </a:spcAft>
              <a:buClrTx/>
              <a:buSzTx/>
              <a:buFontTx/>
              <a:buNone/>
              <a:tabLst/>
            </a:pPr>
            <a:r>
              <a:rPr lang="en-US" sz="2400" dirty="0" smtClean="0">
                <a:latin typeface="Cambria" pitchFamily="18" charset="0"/>
                <a:ea typeface="Cambria" pitchFamily="18" charset="0"/>
                <a:cs typeface="Arial" pitchFamily="34" charset="0"/>
              </a:rPr>
              <a:t>BE </a:t>
            </a:r>
            <a:r>
              <a:rPr lang="en-US" sz="2400" dirty="0">
                <a:latin typeface="Cambria" pitchFamily="18" charset="0"/>
                <a:ea typeface="Cambria" pitchFamily="18" charset="0"/>
                <a:cs typeface="Arial" pitchFamily="34" charset="0"/>
              </a:rPr>
              <a:t>(Computer</a:t>
            </a:r>
            <a:r>
              <a:rPr lang="en-US" sz="2400" b="1" dirty="0">
                <a:latin typeface="Cambria" pitchFamily="18" charset="0"/>
                <a:ea typeface="Cambria" pitchFamily="18" charset="0"/>
                <a:cs typeface="Arial" pitchFamily="34" charset="0"/>
              </a:rPr>
              <a:t> </a:t>
            </a:r>
            <a:r>
              <a:rPr lang="en-US" sz="2400" dirty="0">
                <a:latin typeface="Cambria" pitchFamily="18" charset="0"/>
                <a:ea typeface="Cambria" pitchFamily="18" charset="0"/>
                <a:cs typeface="Arial" pitchFamily="34" charset="0"/>
              </a:rPr>
              <a:t>Engineering)</a:t>
            </a:r>
          </a:p>
          <a:p>
            <a:pPr marL="0" marR="0" lvl="0" indent="0" algn="ctr" defTabSz="914400" rtl="0" eaLnBrk="1" fontAlgn="base" latinLnBrk="0" hangingPunct="1">
              <a:spcBef>
                <a:spcPct val="0"/>
              </a:spcBef>
              <a:spcAft>
                <a:spcPct val="0"/>
              </a:spcAft>
              <a:buClrTx/>
              <a:buSzTx/>
              <a:buFontTx/>
              <a:buNone/>
              <a:tabLst/>
            </a:pPr>
            <a:r>
              <a:rPr lang="en-US" sz="2400" b="1" dirty="0">
                <a:latin typeface="Cambria" pitchFamily="18" charset="0"/>
                <a:ea typeface="Cambria" pitchFamily="18" charset="0"/>
                <a:cs typeface="Arial" pitchFamily="34" charset="0"/>
              </a:rPr>
              <a:t>Department of Computer Engineering</a:t>
            </a:r>
          </a:p>
          <a:p>
            <a:pPr marL="0" marR="0" lvl="0" indent="0" algn="ctr" defTabSz="914400" rtl="0" eaLnBrk="1" fontAlgn="base" latinLnBrk="0" hangingPunct="1">
              <a:spcBef>
                <a:spcPct val="0"/>
              </a:spcBef>
              <a:spcAft>
                <a:spcPct val="0"/>
              </a:spcAft>
              <a:buClrTx/>
              <a:buSzTx/>
              <a:buFontTx/>
              <a:buNone/>
              <a:tabLst/>
            </a:pPr>
            <a:r>
              <a:rPr lang="en-US" sz="2400" b="1" dirty="0">
                <a:latin typeface="Cambria" pitchFamily="18" charset="0"/>
                <a:ea typeface="Cambria" pitchFamily="18" charset="0"/>
                <a:cs typeface="Arial" pitchFamily="34" charset="0"/>
              </a:rPr>
              <a:t>AY: 2024-25</a:t>
            </a:r>
          </a:p>
          <a:p>
            <a:pPr marL="0" marR="0" lvl="0" indent="0" algn="ctr" defTabSz="914400" rtl="0" eaLnBrk="1" fontAlgn="base" latinLnBrk="0" hangingPunct="1">
              <a:spcBef>
                <a:spcPct val="0"/>
              </a:spcBef>
              <a:spcAft>
                <a:spcPct val="0"/>
              </a:spcAft>
              <a:buClrTx/>
              <a:buSzTx/>
              <a:buFontTx/>
              <a:buNone/>
              <a:tabLst/>
            </a:pPr>
            <a:r>
              <a:rPr lang="en-US" sz="2000" b="1" i="0" dirty="0">
                <a:solidFill>
                  <a:srgbClr val="202124"/>
                </a:solidFill>
                <a:effectLst/>
                <a:latin typeface="Cambria" panose="02040503050406030204" pitchFamily="18" charset="0"/>
                <a:ea typeface="Cambria" panose="02040503050406030204" pitchFamily="18" charset="0"/>
              </a:rPr>
              <a:t>Guru Gobind Singh College of Engineering and Research Centre,</a:t>
            </a:r>
          </a:p>
          <a:p>
            <a:pPr marL="0" marR="0" lvl="0" indent="0" algn="ctr" defTabSz="914400" rtl="0" eaLnBrk="1" fontAlgn="base" latinLnBrk="0" hangingPunct="1">
              <a:spcBef>
                <a:spcPct val="0"/>
              </a:spcBef>
              <a:spcAft>
                <a:spcPct val="0"/>
              </a:spcAft>
              <a:buClrTx/>
              <a:buSzTx/>
              <a:buFontTx/>
              <a:buNone/>
              <a:tabLst/>
            </a:pPr>
            <a:r>
              <a:rPr lang="en-US" sz="2000" b="1" i="0" dirty="0">
                <a:solidFill>
                  <a:srgbClr val="202124"/>
                </a:solidFill>
                <a:effectLst/>
                <a:latin typeface="Cambria" panose="02040503050406030204" pitchFamily="18" charset="0"/>
                <a:ea typeface="Cambria" panose="02040503050406030204" pitchFamily="18" charset="0"/>
              </a:rPr>
              <a:t> Nashik</a:t>
            </a:r>
          </a:p>
        </p:txBody>
      </p:sp>
      <p:sp>
        <p:nvSpPr>
          <p:cNvPr id="3" name="Footer Placeholder 2">
            <a:extLst>
              <a:ext uri="{FF2B5EF4-FFF2-40B4-BE49-F238E27FC236}">
                <a16:creationId xmlns:a16="http://schemas.microsoft.com/office/drawing/2014/main" id="{E4D26503-8FA9-427A-8033-AD751421DC8F}"/>
              </a:ext>
            </a:extLst>
          </p:cNvPr>
          <p:cNvSpPr>
            <a:spLocks noGrp="1"/>
          </p:cNvSpPr>
          <p:nvPr>
            <p:ph type="ftr" sz="quarter" idx="11"/>
          </p:nvPr>
        </p:nvSpPr>
        <p:spPr>
          <a:xfrm>
            <a:off x="3200400" y="6495710"/>
            <a:ext cx="53467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772A1DCC-526F-4FCA-A365-E8FEC18AF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smtClean="0">
                <a:latin typeface="Cambria" pitchFamily="18" charset="0"/>
                <a:ea typeface="Cambria" pitchFamily="18" charset="0"/>
              </a:rPr>
              <a:t> </a:t>
            </a:r>
            <a:r>
              <a:rPr lang="en-US" sz="3600" b="1" dirty="0">
                <a:latin typeface="Cambria" pitchFamily="18" charset="0"/>
                <a:ea typeface="Cambria" pitchFamily="18" charset="0"/>
              </a:rPr>
              <a:t>Literature Survey</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10</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075261518"/>
              </p:ext>
            </p:extLst>
          </p:nvPr>
        </p:nvGraphicFramePr>
        <p:xfrm>
          <a:off x="228600" y="1065794"/>
          <a:ext cx="8763000" cy="5307254"/>
        </p:xfrm>
        <a:graphic>
          <a:graphicData uri="http://schemas.openxmlformats.org/drawingml/2006/table">
            <a:tbl>
              <a:tblPr firstRow="1" bandRow="1">
                <a:tableStyleId>{5C22544A-7EE6-4342-B048-85BDC9FD1C3A}</a:tableStyleId>
              </a:tblPr>
              <a:tblGrid>
                <a:gridCol w="1460500">
                  <a:extLst>
                    <a:ext uri="{9D8B030D-6E8A-4147-A177-3AD203B41FA5}">
                      <a16:colId xmlns:a16="http://schemas.microsoft.com/office/drawing/2014/main" val="3441141696"/>
                    </a:ext>
                  </a:extLst>
                </a:gridCol>
                <a:gridCol w="1460500">
                  <a:extLst>
                    <a:ext uri="{9D8B030D-6E8A-4147-A177-3AD203B41FA5}">
                      <a16:colId xmlns:a16="http://schemas.microsoft.com/office/drawing/2014/main" val="94592095"/>
                    </a:ext>
                  </a:extLst>
                </a:gridCol>
                <a:gridCol w="1050949">
                  <a:extLst>
                    <a:ext uri="{9D8B030D-6E8A-4147-A177-3AD203B41FA5}">
                      <a16:colId xmlns:a16="http://schemas.microsoft.com/office/drawing/2014/main" val="4255913108"/>
                    </a:ext>
                  </a:extLst>
                </a:gridCol>
                <a:gridCol w="2098270">
                  <a:extLst>
                    <a:ext uri="{9D8B030D-6E8A-4147-A177-3AD203B41FA5}">
                      <a16:colId xmlns:a16="http://schemas.microsoft.com/office/drawing/2014/main" val="2771961397"/>
                    </a:ext>
                  </a:extLst>
                </a:gridCol>
                <a:gridCol w="1232281">
                  <a:extLst>
                    <a:ext uri="{9D8B030D-6E8A-4147-A177-3AD203B41FA5}">
                      <a16:colId xmlns:a16="http://schemas.microsoft.com/office/drawing/2014/main" val="519819461"/>
                    </a:ext>
                  </a:extLst>
                </a:gridCol>
                <a:gridCol w="1460500">
                  <a:extLst>
                    <a:ext uri="{9D8B030D-6E8A-4147-A177-3AD203B41FA5}">
                      <a16:colId xmlns:a16="http://schemas.microsoft.com/office/drawing/2014/main" val="1170069682"/>
                    </a:ext>
                  </a:extLst>
                </a:gridCol>
              </a:tblGrid>
              <a:tr h="831080">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Name of paper</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Authors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Date Of Publication</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Working</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Demerits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618021353"/>
                  </a:ext>
                </a:extLst>
              </a:tr>
              <a:tr h="4392854">
                <a:tc>
                  <a:txBody>
                    <a:bodyPr/>
                    <a:lstStyle/>
                    <a:p>
                      <a:pPr algn="just"/>
                      <a:r>
                        <a:rPr lang="en-US" dirty="0" smtClean="0">
                          <a:latin typeface="Cambria" panose="02040503050406030204" pitchFamily="18" charset="0"/>
                          <a:ea typeface="Cambria" panose="02040503050406030204" pitchFamily="18" charset="0"/>
                        </a:rPr>
                        <a:t>Smart Presentation Management Using Gesture Recognition + ML</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rPr>
                        <a:t>A. Aldallal &amp; Q. Abdali</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cs typeface="Times New Roman" panose="02020603050405020304" pitchFamily="18" charset="0"/>
                        </a:rPr>
                        <a:t>2024</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lvl="0" algn="just"/>
                      <a:r>
                        <a:rPr lang="en-US" dirty="0" smtClean="0">
                          <a:latin typeface="Cambria" panose="02040503050406030204" pitchFamily="18" charset="0"/>
                          <a:ea typeface="Cambria" panose="02040503050406030204" pitchFamily="18" charset="0"/>
                        </a:rPr>
                        <a:t>OpenCV + MediaPipe detect gestures for PPT navigation, zoom, pointer, annotation.</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lvl="0" algn="just"/>
                      <a:r>
                        <a:rPr lang="en-US" dirty="0" smtClean="0">
                          <a:latin typeface="Cambria" panose="02040503050406030204" pitchFamily="18" charset="0"/>
                          <a:ea typeface="Cambria" panose="02040503050406030204" pitchFamily="18" charset="0"/>
                        </a:rPr>
                        <a:t>Multiple actions,</a:t>
                      </a:r>
                      <a:r>
                        <a:rPr lang="en-US" baseline="0" dirty="0" smtClean="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marker less</a:t>
                      </a:r>
                      <a:r>
                        <a:rPr lang="en-US" dirty="0" smtClean="0">
                          <a:latin typeface="Cambria" panose="02040503050406030204" pitchFamily="18" charset="0"/>
                          <a:ea typeface="Cambria" panose="02040503050406030204" pitchFamily="18" charset="0"/>
                          <a:cs typeface="Times New Roman" panose="02020603050405020304" pitchFamily="18" charset="0"/>
                        </a:rPr>
                        <a:t>.</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rPr>
                        <a:t>Likely workshop/journal scale; may lack standardized metrics.</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502583310"/>
                  </a:ext>
                </a:extLst>
              </a:tr>
            </a:tbl>
          </a:graphicData>
        </a:graphic>
      </p:graphicFrame>
      <p:sp>
        <p:nvSpPr>
          <p:cNvPr id="14" name="Date Placeholder 6"/>
          <p:cNvSpPr txBox="1">
            <a:spLocks/>
          </p:cNvSpPr>
          <p:nvPr/>
        </p:nvSpPr>
        <p:spPr>
          <a:xfrm>
            <a:off x="38100" y="6600642"/>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4950132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CONCLUSION FROM LITERATURE SURVEY</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11</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42900" y="1219200"/>
            <a:ext cx="8572500" cy="3000821"/>
          </a:xfrm>
          <a:prstGeom prst="rect">
            <a:avLst/>
          </a:prstGeom>
        </p:spPr>
        <p:txBody>
          <a:bodyPr wrap="square">
            <a:spAutoFit/>
          </a:bodyPr>
          <a:lstStyle/>
          <a:p>
            <a:pPr algn="just">
              <a:lnSpc>
                <a:spcPct val="150000"/>
              </a:lnSpc>
            </a:pPr>
            <a:r>
              <a:rPr lang="en-US" dirty="0">
                <a:latin typeface="Cambria" panose="02040503050406030204" pitchFamily="18" charset="0"/>
                <a:ea typeface="Cambria" panose="02040503050406030204" pitchFamily="18" charset="0"/>
                <a:cs typeface="Times New Roman" panose="02020603050405020304" pitchFamily="18" charset="0"/>
              </a:rPr>
              <a:t>The literature from 2022-2024 demonstrates significant progress in gesture-controlled presentation systems, with researchers achieving </a:t>
            </a:r>
            <a:r>
              <a:rPr lang="en-US" dirty="0" smtClean="0">
                <a:latin typeface="Cambria" panose="02040503050406030204" pitchFamily="18" charset="0"/>
                <a:ea typeface="Cambria" panose="02040503050406030204" pitchFamily="18" charset="0"/>
                <a:cs typeface="Times New Roman" panose="02020603050405020304" pitchFamily="18" charset="0"/>
              </a:rPr>
              <a:t>marker less, </a:t>
            </a:r>
            <a:r>
              <a:rPr lang="en-US" dirty="0">
                <a:latin typeface="Cambria" panose="02040503050406030204" pitchFamily="18" charset="0"/>
                <a:ea typeface="Cambria" panose="02040503050406030204" pitchFamily="18" charset="0"/>
                <a:cs typeface="Times New Roman" panose="02020603050405020304" pitchFamily="18" charset="0"/>
              </a:rPr>
              <a:t>real-time solutions using webcams and AI technologies like OpenCV and MediaPipe. While systems show promising accuracy </a:t>
            </a:r>
            <a:r>
              <a:rPr lang="en-US" dirty="0" smtClean="0">
                <a:latin typeface="Cambria" panose="02040503050406030204" pitchFamily="18" charset="0"/>
                <a:ea typeface="Cambria" panose="02040503050406030204" pitchFamily="18" charset="0"/>
                <a:cs typeface="Times New Roman" panose="02020603050405020304" pitchFamily="18" charset="0"/>
              </a:rPr>
              <a:t>rates </a:t>
            </a:r>
            <a:r>
              <a:rPr lang="en-US" dirty="0">
                <a:latin typeface="Cambria" panose="02040503050406030204" pitchFamily="18" charset="0"/>
                <a:ea typeface="Cambria" panose="02040503050406030204" pitchFamily="18" charset="0"/>
                <a:cs typeface="Times New Roman" panose="02020603050405020304" pitchFamily="18" charset="0"/>
              </a:rPr>
              <a:t>and expanding functionality beyond basic navigation, they consistently face limitations including small gesture vocabularies, lighting sensitivity, and limited real-world testing, indicating a solid foundation exists but further development is needed for mainstream adoption.</a:t>
            </a:r>
          </a:p>
        </p:txBody>
      </p:sp>
      <p:sp>
        <p:nvSpPr>
          <p:cNvPr id="13" name="Date Placeholder 6"/>
          <p:cNvSpPr txBox="1">
            <a:spLocks/>
          </p:cNvSpPr>
          <p:nvPr/>
        </p:nvSpPr>
        <p:spPr>
          <a:xfrm>
            <a:off x="152400" y="6611204"/>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38907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fontScale="90000"/>
          </a:bodyPr>
          <a:lstStyle/>
          <a:p>
            <a:pPr indent="1198563"/>
            <a:r>
              <a:rPr lang="en-US" sz="2800" b="1" dirty="0">
                <a:latin typeface="Cambria" pitchFamily="18" charset="0"/>
                <a:ea typeface="Cambria" pitchFamily="18" charset="0"/>
              </a:rPr>
              <a:t> </a:t>
            </a:r>
            <a:r>
              <a:rPr lang="en-US" sz="2800" b="1" dirty="0" smtClean="0">
                <a:latin typeface="Cambria" pitchFamily="18" charset="0"/>
                <a:ea typeface="Cambria" pitchFamily="18" charset="0"/>
              </a:rPr>
              <a:t/>
            </a:r>
            <a:br>
              <a:rPr lang="en-US" sz="2800" b="1" dirty="0" smtClean="0">
                <a:latin typeface="Cambria" pitchFamily="18" charset="0"/>
                <a:ea typeface="Cambria" pitchFamily="18" charset="0"/>
              </a:rPr>
            </a:br>
            <a:r>
              <a:rPr lang="en-US" sz="3600" b="1" dirty="0" smtClean="0">
                <a:latin typeface="Cambria" pitchFamily="18" charset="0"/>
                <a:ea typeface="Cambria" pitchFamily="18" charset="0"/>
              </a:rPr>
              <a:t>Objectives</a:t>
            </a:r>
            <a:r>
              <a:rPr lang="en-US" sz="3600" b="1" dirty="0">
                <a:latin typeface="Cambria" pitchFamily="18" charset="0"/>
                <a:ea typeface="Cambria" pitchFamily="18" charset="0"/>
              </a:rPr>
              <a:t/>
            </a:r>
            <a:br>
              <a:rPr lang="en-US" sz="3600" b="1" dirty="0">
                <a:latin typeface="Cambria" pitchFamily="18" charset="0"/>
                <a:ea typeface="Cambria" pitchFamily="18" charset="0"/>
              </a:rPr>
            </a:b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12</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160176" y="1524000"/>
            <a:ext cx="8831424" cy="424731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To </a:t>
            </a:r>
            <a:r>
              <a:rPr lang="en-US" dirty="0">
                <a:latin typeface="Cambria" panose="02040503050406030204" pitchFamily="18" charset="0"/>
                <a:ea typeface="Cambria" panose="02040503050406030204" pitchFamily="18" charset="0"/>
              </a:rPr>
              <a:t>develop accurate and reliable gesture recognition capabilities </a:t>
            </a:r>
            <a:r>
              <a:rPr lang="en-US" dirty="0" smtClean="0">
                <a:latin typeface="Cambria" panose="02040503050406030204" pitchFamily="18" charset="0"/>
                <a:ea typeface="Cambria" panose="02040503050406030204" pitchFamily="18" charset="0"/>
              </a:rPr>
              <a:t>for seamless </a:t>
            </a:r>
            <a:r>
              <a:rPr lang="en-US" dirty="0">
                <a:latin typeface="Cambria" panose="02040503050406030204" pitchFamily="18" charset="0"/>
                <a:ea typeface="Cambria" panose="02040503050406030204" pitchFamily="18" charset="0"/>
              </a:rPr>
              <a:t>slide control.</a:t>
            </a:r>
          </a:p>
          <a:p>
            <a:pPr marL="285750" indent="-285750" algn="just">
              <a:lnSpc>
                <a:spcPct val="150000"/>
              </a:lnSpc>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To integrate voice command functionality for a user-friendly, </a:t>
            </a:r>
            <a:r>
              <a:rPr lang="en-US" dirty="0" smtClean="0">
                <a:latin typeface="Cambria" panose="02040503050406030204" pitchFamily="18" charset="0"/>
                <a:ea typeface="Cambria" panose="02040503050406030204" pitchFamily="18" charset="0"/>
              </a:rPr>
              <a:t>hands-free experience</a:t>
            </a:r>
            <a:r>
              <a:rPr lang="en-US" dirty="0">
                <a:latin typeface="Cambria" panose="02040503050406030204" pitchFamily="18" charset="0"/>
                <a:ea typeface="Cambria" panose="02040503050406030204" pitchFamily="18" charset="0"/>
              </a:rPr>
              <a:t>.</a:t>
            </a:r>
          </a:p>
          <a:p>
            <a:pPr marL="285750" indent="-285750" algn="just">
              <a:lnSpc>
                <a:spcPct val="150000"/>
              </a:lnSpc>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To support customizable gestures and voice commands to suit </a:t>
            </a:r>
            <a:r>
              <a:rPr lang="en-US" dirty="0" smtClean="0">
                <a:latin typeface="Cambria" panose="02040503050406030204" pitchFamily="18" charset="0"/>
                <a:ea typeface="Cambria" panose="02040503050406030204" pitchFamily="18" charset="0"/>
              </a:rPr>
              <a:t>individual user </a:t>
            </a:r>
            <a:r>
              <a:rPr lang="en-US" dirty="0">
                <a:latin typeface="Cambria" panose="02040503050406030204" pitchFamily="18" charset="0"/>
                <a:ea typeface="Cambria" panose="02040503050406030204" pitchFamily="18" charset="0"/>
              </a:rPr>
              <a:t>preferences.</a:t>
            </a:r>
          </a:p>
          <a:p>
            <a:pPr marL="285750" indent="-285750" algn="just">
              <a:lnSpc>
                <a:spcPct val="150000"/>
              </a:lnSpc>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To implement real-time speech-to-text conversion and translation </a:t>
            </a:r>
            <a:r>
              <a:rPr lang="en-US" dirty="0" smtClean="0">
                <a:latin typeface="Cambria" panose="02040503050406030204" pitchFamily="18" charset="0"/>
                <a:ea typeface="Cambria" panose="02040503050406030204" pitchFamily="18" charset="0"/>
              </a:rPr>
              <a:t>for enhanced </a:t>
            </a:r>
            <a:r>
              <a:rPr lang="en-US" dirty="0">
                <a:latin typeface="Cambria" panose="02040503050406030204" pitchFamily="18" charset="0"/>
                <a:ea typeface="Cambria" panose="02040503050406030204" pitchFamily="18" charset="0"/>
              </a:rPr>
              <a:t>accessibility.</a:t>
            </a:r>
          </a:p>
          <a:p>
            <a:pPr marL="285750" indent="-285750" algn="just">
              <a:lnSpc>
                <a:spcPct val="150000"/>
              </a:lnSpc>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To ensure the tool is inclusive and accessible for users with </a:t>
            </a:r>
            <a:r>
              <a:rPr lang="en-US" dirty="0" smtClean="0">
                <a:latin typeface="Cambria" panose="02040503050406030204" pitchFamily="18" charset="0"/>
                <a:ea typeface="Cambria" panose="02040503050406030204" pitchFamily="18" charset="0"/>
              </a:rPr>
              <a:t>different physical </a:t>
            </a:r>
            <a:r>
              <a:rPr lang="en-US" dirty="0">
                <a:latin typeface="Cambria" panose="02040503050406030204" pitchFamily="18" charset="0"/>
                <a:ea typeface="Cambria" panose="02040503050406030204" pitchFamily="18" charset="0"/>
              </a:rPr>
              <a:t>capabilities.</a:t>
            </a:r>
          </a:p>
          <a:p>
            <a:pPr marL="285750" indent="-285750" algn="just">
              <a:lnSpc>
                <a:spcPct val="150000"/>
              </a:lnSpc>
              <a:buFont typeface="Wingdings" panose="05000000000000000000" pitchFamily="2" charset="2"/>
              <a:buChar char="Ø"/>
            </a:pPr>
            <a:r>
              <a:rPr lang="en-US" dirty="0" smtClean="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To design a responsive and intuitive graphical user interface (GUI).</a:t>
            </a:r>
            <a:endParaRPr lang="en-US" sz="2000" b="1" dirty="0">
              <a:latin typeface="Cambria" pitchFamily="18" charset="0"/>
              <a:ea typeface="Cambria" pitchFamily="18" charset="0"/>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Date Placeholder 6"/>
          <p:cNvSpPr txBox="1">
            <a:spLocks/>
          </p:cNvSpPr>
          <p:nvPr/>
        </p:nvSpPr>
        <p:spPr>
          <a:xfrm>
            <a:off x="38100"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715602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fontScale="90000"/>
          </a:bodyPr>
          <a:lstStyle/>
          <a:p>
            <a:pPr indent="1198563"/>
            <a:r>
              <a:rPr lang="en-US" sz="2800" b="1" dirty="0" smtClean="0">
                <a:latin typeface="Cambria" pitchFamily="18" charset="0"/>
                <a:ea typeface="Cambria" pitchFamily="18" charset="0"/>
              </a:rPr>
              <a:t> </a:t>
            </a:r>
            <a:br>
              <a:rPr lang="en-US" sz="2800" b="1" dirty="0" smtClean="0">
                <a:latin typeface="Cambria" pitchFamily="18" charset="0"/>
                <a:ea typeface="Cambria" pitchFamily="18" charset="0"/>
              </a:rPr>
            </a:br>
            <a:r>
              <a:rPr lang="en-US" sz="3600" b="1" dirty="0" smtClean="0">
                <a:latin typeface="Cambria" pitchFamily="18" charset="0"/>
                <a:ea typeface="Cambria" pitchFamily="18" charset="0"/>
              </a:rPr>
              <a:t>System </a:t>
            </a:r>
            <a:r>
              <a:rPr lang="en-US" sz="3600" b="1" dirty="0">
                <a:latin typeface="Cambria" pitchFamily="18" charset="0"/>
                <a:ea typeface="Cambria" pitchFamily="18" charset="0"/>
              </a:rPr>
              <a:t>Architecture</a:t>
            </a:r>
            <a:br>
              <a:rPr lang="en-US" sz="3600" b="1" dirty="0">
                <a:latin typeface="Cambria" pitchFamily="18" charset="0"/>
                <a:ea typeface="Cambria" pitchFamily="18" charset="0"/>
              </a:rPr>
            </a:b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13</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78" y="1255863"/>
            <a:ext cx="8677471" cy="4920105"/>
          </a:xfrm>
          <a:prstGeom prst="rect">
            <a:avLst/>
          </a:prstGeom>
        </p:spPr>
      </p:pic>
      <p:sp>
        <p:nvSpPr>
          <p:cNvPr id="14" name="Date Placeholder 6"/>
          <p:cNvSpPr txBox="1">
            <a:spLocks/>
          </p:cNvSpPr>
          <p:nvPr/>
        </p:nvSpPr>
        <p:spPr>
          <a:xfrm>
            <a:off x="196675" y="6611204"/>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6889538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algn="l">
              <a:lnSpc>
                <a:spcPct val="150000"/>
              </a:lnSpc>
            </a:pPr>
            <a:r>
              <a:rPr lang="en-US" sz="2800" b="1" dirty="0" smtClean="0">
                <a:latin typeface="Cambria" pitchFamily="18" charset="0"/>
                <a:ea typeface="Cambria" pitchFamily="18" charset="0"/>
              </a:rPr>
              <a:t>                   Test Cases : Gesture Control Module</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14</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stretch>
            <a:fillRect/>
          </a:stretch>
        </p:blipFill>
        <p:spPr>
          <a:xfrm>
            <a:off x="163286" y="1143000"/>
            <a:ext cx="8946345" cy="4889416"/>
          </a:xfrm>
          <a:prstGeom prst="rect">
            <a:avLst/>
          </a:prstGeom>
        </p:spPr>
      </p:pic>
      <p:sp>
        <p:nvSpPr>
          <p:cNvPr id="13" name="Date Placeholder 6"/>
          <p:cNvSpPr txBox="1">
            <a:spLocks/>
          </p:cNvSpPr>
          <p:nvPr/>
        </p:nvSpPr>
        <p:spPr>
          <a:xfrm>
            <a:off x="38100"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8932237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Test Cases : Gesture Control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15</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4288632822"/>
              </p:ext>
            </p:extLst>
          </p:nvPr>
        </p:nvGraphicFramePr>
        <p:xfrm>
          <a:off x="153177" y="914399"/>
          <a:ext cx="8837646" cy="4389120"/>
        </p:xfrm>
        <a:graphic>
          <a:graphicData uri="http://schemas.openxmlformats.org/drawingml/2006/table">
            <a:tbl>
              <a:tblPr firstRow="1" bandRow="1">
                <a:tableStyleId>{5C22544A-7EE6-4342-B048-85BDC9FD1C3A}</a:tableStyleId>
              </a:tblPr>
              <a:tblGrid>
                <a:gridCol w="1472941">
                  <a:extLst>
                    <a:ext uri="{9D8B030D-6E8A-4147-A177-3AD203B41FA5}">
                      <a16:colId xmlns:a16="http://schemas.microsoft.com/office/drawing/2014/main" val="1740820138"/>
                    </a:ext>
                  </a:extLst>
                </a:gridCol>
                <a:gridCol w="1472941">
                  <a:extLst>
                    <a:ext uri="{9D8B030D-6E8A-4147-A177-3AD203B41FA5}">
                      <a16:colId xmlns:a16="http://schemas.microsoft.com/office/drawing/2014/main" val="1306606686"/>
                    </a:ext>
                  </a:extLst>
                </a:gridCol>
                <a:gridCol w="1472941">
                  <a:extLst>
                    <a:ext uri="{9D8B030D-6E8A-4147-A177-3AD203B41FA5}">
                      <a16:colId xmlns:a16="http://schemas.microsoft.com/office/drawing/2014/main" val="60254882"/>
                    </a:ext>
                  </a:extLst>
                </a:gridCol>
                <a:gridCol w="1472941">
                  <a:extLst>
                    <a:ext uri="{9D8B030D-6E8A-4147-A177-3AD203B41FA5}">
                      <a16:colId xmlns:a16="http://schemas.microsoft.com/office/drawing/2014/main" val="2683717156"/>
                    </a:ext>
                  </a:extLst>
                </a:gridCol>
                <a:gridCol w="1841075">
                  <a:extLst>
                    <a:ext uri="{9D8B030D-6E8A-4147-A177-3AD203B41FA5}">
                      <a16:colId xmlns:a16="http://schemas.microsoft.com/office/drawing/2014/main" val="1793929955"/>
                    </a:ext>
                  </a:extLst>
                </a:gridCol>
                <a:gridCol w="1104807">
                  <a:extLst>
                    <a:ext uri="{9D8B030D-6E8A-4147-A177-3AD203B41FA5}">
                      <a16:colId xmlns:a16="http://schemas.microsoft.com/office/drawing/2014/main" val="532592168"/>
                    </a:ext>
                  </a:extLst>
                </a:gridCol>
              </a:tblGrid>
              <a:tr h="582826">
                <a:tc>
                  <a:txBody>
                    <a:bodyPr/>
                    <a:lstStyle/>
                    <a:p>
                      <a:r>
                        <a:rPr lang="en-US" sz="1800" dirty="0" smtClean="0">
                          <a:latin typeface="Cambria" panose="02040503050406030204" pitchFamily="18" charset="0"/>
                          <a:ea typeface="Cambria" panose="02040503050406030204" pitchFamily="18" charset="0"/>
                        </a:rPr>
                        <a:t>TID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Description</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Steps</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Expected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Actual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Pass/Fail</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2081521">
                <a:tc>
                  <a:txBody>
                    <a:bodyPr/>
                    <a:lstStyle/>
                    <a:p>
                      <a:r>
                        <a:rPr lang="en-US" sz="1800" dirty="0" smtClean="0">
                          <a:latin typeface="Cambria" panose="02040503050406030204" pitchFamily="18" charset="0"/>
                          <a:ea typeface="Cambria" panose="02040503050406030204" pitchFamily="18" charset="0"/>
                        </a:rPr>
                        <a:t>GC-04</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Detect thumb-down gesture to end presentation </a:t>
                      </a:r>
                      <a:endParaRPr lang="en-US" sz="1800" dirty="0">
                        <a:latin typeface="Cambria" panose="02040503050406030204" pitchFamily="18" charset="0"/>
                        <a:ea typeface="Cambria" panose="02040503050406030204" pitchFamily="18" charset="0"/>
                      </a:endParaRPr>
                    </a:p>
                  </a:txBody>
                  <a:tcPr/>
                </a:tc>
                <a:tc>
                  <a:txBody>
                    <a:bodyPr/>
                    <a:lstStyle/>
                    <a:p>
                      <a:pPr marL="342900" indent="-342900">
                        <a:buAutoNum type="arabicPeriod"/>
                      </a:pPr>
                      <a:r>
                        <a:rPr lang="en-US" sz="1800" dirty="0" smtClean="0">
                          <a:latin typeface="Cambria" panose="02040503050406030204" pitchFamily="18" charset="0"/>
                          <a:ea typeface="Cambria" panose="02040503050406030204" pitchFamily="18" charset="0"/>
                        </a:rPr>
                        <a:t>1. Start the application.</a:t>
                      </a:r>
                    </a:p>
                    <a:p>
                      <a:pPr marL="342900" indent="-342900">
                        <a:buAutoNum type="arabicPeriod"/>
                      </a:pPr>
                      <a:r>
                        <a:rPr lang="en-US" sz="1800" dirty="0" smtClean="0">
                          <a:latin typeface="Cambria" panose="02040503050406030204" pitchFamily="18" charset="0"/>
                          <a:ea typeface="Cambria" panose="02040503050406030204" pitchFamily="18" charset="0"/>
                        </a:rPr>
                        <a:t> Show thumb-down gesture</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 Presentation ends</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 Presentation ends</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79395598"/>
                  </a:ext>
                </a:extLst>
              </a:tr>
              <a:tr h="1332173">
                <a:tc>
                  <a:txBody>
                    <a:bodyPr/>
                    <a:lstStyle/>
                    <a:p>
                      <a:r>
                        <a:rPr lang="en-US" sz="1800" dirty="0" smtClean="0">
                          <a:latin typeface="Cambria" panose="02040503050406030204" pitchFamily="18" charset="0"/>
                          <a:ea typeface="Cambria" panose="02040503050406030204" pitchFamily="18" charset="0"/>
                        </a:rPr>
                        <a:t>GC-05</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Lock gestures using voice command </a:t>
                      </a:r>
                      <a:endParaRPr lang="en-US" sz="1800" dirty="0">
                        <a:latin typeface="Cambria" panose="02040503050406030204" pitchFamily="18" charset="0"/>
                        <a:ea typeface="Cambria" panose="02040503050406030204" pitchFamily="18" charset="0"/>
                      </a:endParaRPr>
                    </a:p>
                  </a:txBody>
                  <a:tcPr/>
                </a:tc>
                <a:tc>
                  <a:txBody>
                    <a:bodyPr/>
                    <a:lstStyle/>
                    <a:p>
                      <a:pPr marL="342900" indent="-342900">
                        <a:buAutoNum type="arabicPeriod"/>
                      </a:pPr>
                      <a:r>
                        <a:rPr lang="en-US" sz="1800" dirty="0" smtClean="0">
                          <a:latin typeface="Cambria" panose="02040503050406030204" pitchFamily="18" charset="0"/>
                          <a:ea typeface="Cambria" panose="02040503050406030204" pitchFamily="18" charset="0"/>
                        </a:rPr>
                        <a:t>Start the application</a:t>
                      </a:r>
                    </a:p>
                    <a:p>
                      <a:pPr marL="342900" indent="-342900">
                        <a:buAutoNum type="arabicPeriod"/>
                      </a:pPr>
                      <a:r>
                        <a:rPr lang="en-US" sz="1800" dirty="0" smtClean="0">
                          <a:latin typeface="Cambria" panose="02040503050406030204" pitchFamily="18" charset="0"/>
                          <a:ea typeface="Cambria" panose="02040503050406030204" pitchFamily="18" charset="0"/>
                        </a:rPr>
                        <a:t>Say "Lock gestures" </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Gestures are locked and status message displayed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Gestures are locked and status message displayed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bl>
          </a:graphicData>
        </a:graphic>
      </p:graphicFrame>
      <p:sp>
        <p:nvSpPr>
          <p:cNvPr id="14" name="Date Placeholder 6"/>
          <p:cNvSpPr txBox="1">
            <a:spLocks/>
          </p:cNvSpPr>
          <p:nvPr/>
        </p:nvSpPr>
        <p:spPr>
          <a:xfrm>
            <a:off x="123630" y="6595954"/>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6307031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Test Cases : Gesture Control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16</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56158916"/>
              </p:ext>
            </p:extLst>
          </p:nvPr>
        </p:nvGraphicFramePr>
        <p:xfrm>
          <a:off x="166396" y="881910"/>
          <a:ext cx="8811207" cy="5654040"/>
        </p:xfrm>
        <a:graphic>
          <a:graphicData uri="http://schemas.openxmlformats.org/drawingml/2006/table">
            <a:tbl>
              <a:tblPr firstRow="1" bandRow="1">
                <a:tableStyleId>{5C22544A-7EE6-4342-B048-85BDC9FD1C3A}</a:tableStyleId>
              </a:tblPr>
              <a:tblGrid>
                <a:gridCol w="939230">
                  <a:extLst>
                    <a:ext uri="{9D8B030D-6E8A-4147-A177-3AD203B41FA5}">
                      <a16:colId xmlns:a16="http://schemas.microsoft.com/office/drawing/2014/main" val="1740820138"/>
                    </a:ext>
                  </a:extLst>
                </a:gridCol>
                <a:gridCol w="1628904">
                  <a:extLst>
                    <a:ext uri="{9D8B030D-6E8A-4147-A177-3AD203B41FA5}">
                      <a16:colId xmlns:a16="http://schemas.microsoft.com/office/drawing/2014/main" val="1306606686"/>
                    </a:ext>
                  </a:extLst>
                </a:gridCol>
                <a:gridCol w="1794346">
                  <a:extLst>
                    <a:ext uri="{9D8B030D-6E8A-4147-A177-3AD203B41FA5}">
                      <a16:colId xmlns:a16="http://schemas.microsoft.com/office/drawing/2014/main" val="60254882"/>
                    </a:ext>
                  </a:extLst>
                </a:gridCol>
                <a:gridCol w="1454160">
                  <a:extLst>
                    <a:ext uri="{9D8B030D-6E8A-4147-A177-3AD203B41FA5}">
                      <a16:colId xmlns:a16="http://schemas.microsoft.com/office/drawing/2014/main" val="2683717156"/>
                    </a:ext>
                  </a:extLst>
                </a:gridCol>
                <a:gridCol w="1903848">
                  <a:extLst>
                    <a:ext uri="{9D8B030D-6E8A-4147-A177-3AD203B41FA5}">
                      <a16:colId xmlns:a16="http://schemas.microsoft.com/office/drawing/2014/main" val="1793929955"/>
                    </a:ext>
                  </a:extLst>
                </a:gridCol>
                <a:gridCol w="1090719">
                  <a:extLst>
                    <a:ext uri="{9D8B030D-6E8A-4147-A177-3AD203B41FA5}">
                      <a16:colId xmlns:a16="http://schemas.microsoft.com/office/drawing/2014/main" val="532592168"/>
                    </a:ext>
                  </a:extLst>
                </a:gridCol>
              </a:tblGrid>
              <a:tr h="716280">
                <a:tc>
                  <a:txBody>
                    <a:bodyPr/>
                    <a:lstStyle/>
                    <a:p>
                      <a:r>
                        <a:rPr lang="en-US" dirty="0" smtClean="0">
                          <a:latin typeface="Cambria" panose="02040503050406030204" pitchFamily="18" charset="0"/>
                          <a:ea typeface="Cambria" panose="02040503050406030204" pitchFamily="18" charset="0"/>
                        </a:rPr>
                        <a:t>TID</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Description</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Steps</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Expected Output</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Actual Output</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Pass/Fail</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143558">
                <a:tc>
                  <a:txBody>
                    <a:bodyPr/>
                    <a:lstStyle/>
                    <a:p>
                      <a:r>
                        <a:rPr lang="en-US" sz="1800" dirty="0" smtClean="0">
                          <a:latin typeface="Cambria" panose="02040503050406030204" pitchFamily="18" charset="0"/>
                          <a:ea typeface="Cambria" panose="02040503050406030204" pitchFamily="18" charset="0"/>
                        </a:rPr>
                        <a:t>GC-06</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Resume gestures using voice command </a:t>
                      </a:r>
                      <a:endParaRPr lang="en-US" sz="1800" dirty="0">
                        <a:latin typeface="Cambria" panose="02040503050406030204" pitchFamily="18" charset="0"/>
                        <a:ea typeface="Cambria" panose="02040503050406030204" pitchFamily="18" charset="0"/>
                      </a:endParaRPr>
                    </a:p>
                  </a:txBody>
                  <a:tcPr/>
                </a:tc>
                <a:tc>
                  <a:txBody>
                    <a:bodyPr/>
                    <a:lstStyle/>
                    <a:p>
                      <a:pPr marL="342900" indent="-342900">
                        <a:buAutoNum type="arabicPeriod"/>
                      </a:pPr>
                      <a:r>
                        <a:rPr lang="en-US" sz="1800" dirty="0" smtClean="0">
                          <a:latin typeface="Cambria" panose="02040503050406030204" pitchFamily="18" charset="0"/>
                          <a:ea typeface="Cambria" panose="02040503050406030204" pitchFamily="18" charset="0"/>
                        </a:rPr>
                        <a:t>Start the application.</a:t>
                      </a:r>
                    </a:p>
                    <a:p>
                      <a:pPr marL="342900" indent="-342900">
                        <a:buAutoNum type="arabicPeriod"/>
                      </a:pPr>
                      <a:r>
                        <a:rPr lang="en-US" sz="1800" dirty="0" smtClean="0">
                          <a:latin typeface="Cambria" panose="02040503050406030204" pitchFamily="18" charset="0"/>
                          <a:ea typeface="Cambria" panose="02040503050406030204" pitchFamily="18" charset="0"/>
                        </a:rPr>
                        <a:t> Say "Resume gestures" </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Gestures are unlocked and status message displayed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Gestures are still locked.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Fail</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795819062"/>
                  </a:ext>
                </a:extLst>
              </a:tr>
              <a:tr h="1143558">
                <a:tc>
                  <a:txBody>
                    <a:bodyPr/>
                    <a:lstStyle/>
                    <a:p>
                      <a:r>
                        <a:rPr lang="en-US" dirty="0" smtClean="0">
                          <a:latin typeface="Cambria" panose="02040503050406030204" pitchFamily="18" charset="0"/>
                          <a:ea typeface="Cambria" panose="02040503050406030204" pitchFamily="18" charset="0"/>
                        </a:rPr>
                        <a:t>GC-07</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Ignore unrecognized gestures </a:t>
                      </a:r>
                      <a:endParaRPr lang="en-US" dirty="0">
                        <a:latin typeface="Cambria" panose="02040503050406030204" pitchFamily="18" charset="0"/>
                        <a:ea typeface="Cambria" panose="02040503050406030204" pitchFamily="18" charset="0"/>
                      </a:endParaRPr>
                    </a:p>
                  </a:txBody>
                  <a:tcPr/>
                </a:tc>
                <a:tc>
                  <a:txBody>
                    <a:bodyPr/>
                    <a:lstStyle/>
                    <a:p>
                      <a:pPr marL="342900" indent="-342900">
                        <a:buAutoNum type="arabicPeriod"/>
                      </a:pPr>
                      <a:r>
                        <a:rPr lang="en-US" dirty="0" smtClean="0">
                          <a:latin typeface="Cambria" panose="02040503050406030204" pitchFamily="18" charset="0"/>
                          <a:ea typeface="Cambria" panose="02040503050406030204" pitchFamily="18" charset="0"/>
                        </a:rPr>
                        <a:t>1. Start the application.</a:t>
                      </a:r>
                    </a:p>
                    <a:p>
                      <a:pPr marL="342900" indent="-342900">
                        <a:buAutoNum type="arabicPeriod"/>
                      </a:pPr>
                      <a:r>
                        <a:rPr lang="en-US" dirty="0" smtClean="0">
                          <a:latin typeface="Cambria" panose="02040503050406030204" pitchFamily="18" charset="0"/>
                          <a:ea typeface="Cambria" panose="02040503050406030204" pitchFamily="18" charset="0"/>
                        </a:rPr>
                        <a:t>Perform a random hand movement </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 No action is triggered </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 No action is triggered </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Pass</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79395598"/>
                  </a:ext>
                </a:extLst>
              </a:tr>
              <a:tr h="1143558">
                <a:tc>
                  <a:txBody>
                    <a:bodyPr/>
                    <a:lstStyle/>
                    <a:p>
                      <a:r>
                        <a:rPr lang="en-US" dirty="0" smtClean="0">
                          <a:latin typeface="Cambria" panose="02040503050406030204" pitchFamily="18" charset="0"/>
                          <a:ea typeface="Cambria" panose="02040503050406030204" pitchFamily="18" charset="0"/>
                        </a:rPr>
                        <a:t>GC-08</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Ignore unrecognized voice commands</a:t>
                      </a:r>
                      <a:endParaRPr lang="en-US" dirty="0">
                        <a:latin typeface="Cambria" panose="02040503050406030204" pitchFamily="18" charset="0"/>
                        <a:ea typeface="Cambria" panose="02040503050406030204" pitchFamily="18" charset="0"/>
                      </a:endParaRPr>
                    </a:p>
                  </a:txBody>
                  <a:tcPr/>
                </a:tc>
                <a:tc>
                  <a:txBody>
                    <a:bodyPr/>
                    <a:lstStyle/>
                    <a:p>
                      <a:pPr marL="342900" indent="-342900">
                        <a:buAutoNum type="arabicPeriod"/>
                      </a:pPr>
                      <a:r>
                        <a:rPr lang="en-US" dirty="0" smtClean="0">
                          <a:latin typeface="Cambria" panose="02040503050406030204" pitchFamily="18" charset="0"/>
                          <a:ea typeface="Cambria" panose="02040503050406030204" pitchFamily="18" charset="0"/>
                        </a:rPr>
                        <a:t>Start the application</a:t>
                      </a:r>
                    </a:p>
                    <a:p>
                      <a:pPr marL="342900" indent="-342900">
                        <a:buAutoNum type="arabicPeriod"/>
                      </a:pPr>
                      <a:r>
                        <a:rPr lang="en-US" dirty="0" smtClean="0">
                          <a:latin typeface="Cambria" panose="02040503050406030204" pitchFamily="18" charset="0"/>
                          <a:ea typeface="Cambria" panose="02040503050406030204" pitchFamily="18" charset="0"/>
                        </a:rPr>
                        <a:t>Say an unrelated word(e.g., "Hello") </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No action is triggered </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No action is triggered </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Pass</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bl>
          </a:graphicData>
        </a:graphic>
      </p:graphicFrame>
      <p:sp>
        <p:nvSpPr>
          <p:cNvPr id="14" name="Date Placeholder 6"/>
          <p:cNvSpPr txBox="1">
            <a:spLocks/>
          </p:cNvSpPr>
          <p:nvPr/>
        </p:nvSpPr>
        <p:spPr>
          <a:xfrm>
            <a:off x="166396"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5245370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Test Cases : </a:t>
            </a:r>
            <a:r>
              <a:rPr lang="en-US" sz="2800" b="1" dirty="0" smtClean="0">
                <a:latin typeface="Cambria" pitchFamily="18" charset="0"/>
                <a:ea typeface="Cambria" pitchFamily="18" charset="0"/>
              </a:rPr>
              <a:t>Voice </a:t>
            </a:r>
            <a:r>
              <a:rPr lang="en-US" sz="2800" b="1" dirty="0">
                <a:latin typeface="Cambria" pitchFamily="18" charset="0"/>
                <a:ea typeface="Cambria" pitchFamily="18" charset="0"/>
              </a:rPr>
              <a:t>Control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17</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476264517"/>
              </p:ext>
            </p:extLst>
          </p:nvPr>
        </p:nvGraphicFramePr>
        <p:xfrm>
          <a:off x="144625" y="1600200"/>
          <a:ext cx="8846976" cy="4206240"/>
        </p:xfrm>
        <a:graphic>
          <a:graphicData uri="http://schemas.openxmlformats.org/drawingml/2006/table">
            <a:tbl>
              <a:tblPr firstRow="1" bandRow="1">
                <a:tableStyleId>{5C22544A-7EE6-4342-B048-85BDC9FD1C3A}</a:tableStyleId>
              </a:tblPr>
              <a:tblGrid>
                <a:gridCol w="989558">
                  <a:extLst>
                    <a:ext uri="{9D8B030D-6E8A-4147-A177-3AD203B41FA5}">
                      <a16:colId xmlns:a16="http://schemas.microsoft.com/office/drawing/2014/main" val="1740820138"/>
                    </a:ext>
                  </a:extLst>
                </a:gridCol>
                <a:gridCol w="1959434">
                  <a:extLst>
                    <a:ext uri="{9D8B030D-6E8A-4147-A177-3AD203B41FA5}">
                      <a16:colId xmlns:a16="http://schemas.microsoft.com/office/drawing/2014/main" val="1306606686"/>
                    </a:ext>
                  </a:extLst>
                </a:gridCol>
                <a:gridCol w="1634978">
                  <a:extLst>
                    <a:ext uri="{9D8B030D-6E8A-4147-A177-3AD203B41FA5}">
                      <a16:colId xmlns:a16="http://schemas.microsoft.com/office/drawing/2014/main" val="60254882"/>
                    </a:ext>
                  </a:extLst>
                </a:gridCol>
                <a:gridCol w="1709892">
                  <a:extLst>
                    <a:ext uri="{9D8B030D-6E8A-4147-A177-3AD203B41FA5}">
                      <a16:colId xmlns:a16="http://schemas.microsoft.com/office/drawing/2014/main" val="2683717156"/>
                    </a:ext>
                  </a:extLst>
                </a:gridCol>
                <a:gridCol w="1622579">
                  <a:extLst>
                    <a:ext uri="{9D8B030D-6E8A-4147-A177-3AD203B41FA5}">
                      <a16:colId xmlns:a16="http://schemas.microsoft.com/office/drawing/2014/main" val="1793929955"/>
                    </a:ext>
                  </a:extLst>
                </a:gridCol>
                <a:gridCol w="930535">
                  <a:extLst>
                    <a:ext uri="{9D8B030D-6E8A-4147-A177-3AD203B41FA5}">
                      <a16:colId xmlns:a16="http://schemas.microsoft.com/office/drawing/2014/main" val="532592168"/>
                    </a:ext>
                  </a:extLst>
                </a:gridCol>
              </a:tblGrid>
              <a:tr h="289860">
                <a:tc>
                  <a:txBody>
                    <a:bodyPr/>
                    <a:lstStyle/>
                    <a:p>
                      <a:r>
                        <a:rPr lang="en-US" dirty="0" smtClean="0">
                          <a:latin typeface="Cambria" panose="02040503050406030204" pitchFamily="18" charset="0"/>
                          <a:ea typeface="Cambria" panose="02040503050406030204" pitchFamily="18" charset="0"/>
                        </a:rPr>
                        <a:t>TID</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Description</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Steps</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Expected Output</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Actual Output</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Pass/Fail</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143558">
                <a:tc>
                  <a:txBody>
                    <a:bodyPr/>
                    <a:lstStyle/>
                    <a:p>
                      <a:r>
                        <a:rPr lang="en-US" dirty="0" smtClean="0">
                          <a:latin typeface="Cambria" panose="02040503050406030204" pitchFamily="18" charset="0"/>
                          <a:ea typeface="Cambria" panose="02040503050406030204" pitchFamily="18" charset="0"/>
                        </a:rPr>
                        <a:t>VC-01</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Recognize 'next' command and navigate</a:t>
                      </a:r>
                    </a:p>
                  </a:txBody>
                  <a:tcPr anchor="ctr"/>
                </a:tc>
                <a:tc>
                  <a:txBody>
                    <a:bodyPr/>
                    <a:lstStyle/>
                    <a:p>
                      <a:r>
                        <a:rPr lang="en-US" dirty="0">
                          <a:latin typeface="Cambria" panose="02040503050406030204" pitchFamily="18" charset="0"/>
                          <a:ea typeface="Cambria" panose="02040503050406030204" pitchFamily="18" charset="0"/>
                        </a:rPr>
                        <a:t>1. Start application 2. Say "Next slide"</a:t>
                      </a:r>
                    </a:p>
                  </a:txBody>
                  <a:tcPr anchor="ctr"/>
                </a:tc>
                <a:tc>
                  <a:txBody>
                    <a:bodyPr/>
                    <a:lstStyle/>
                    <a:p>
                      <a:r>
                        <a:rPr lang="en-US" dirty="0">
                          <a:latin typeface="Cambria" panose="02040503050406030204" pitchFamily="18" charset="0"/>
                          <a:ea typeface="Cambria" panose="02040503050406030204" pitchFamily="18" charset="0"/>
                        </a:rPr>
                        <a:t>Moves to next slide</a:t>
                      </a:r>
                    </a:p>
                  </a:txBody>
                  <a:tcPr anchor="ctr"/>
                </a:tc>
                <a:tc>
                  <a:txBody>
                    <a:bodyPr/>
                    <a:lstStyle/>
                    <a:p>
                      <a:r>
                        <a:rPr lang="en-US" dirty="0" smtClean="0">
                          <a:latin typeface="Cambria" panose="02040503050406030204" pitchFamily="18" charset="0"/>
                          <a:ea typeface="Cambria" panose="02040503050406030204" pitchFamily="18" charset="0"/>
                        </a:rPr>
                        <a:t>Moves to next slide</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Pass</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79395598"/>
                  </a:ext>
                </a:extLst>
              </a:tr>
              <a:tr h="1143558">
                <a:tc>
                  <a:txBody>
                    <a:bodyPr/>
                    <a:lstStyle/>
                    <a:p>
                      <a:r>
                        <a:rPr lang="en-US" dirty="0" smtClean="0">
                          <a:latin typeface="Cambria" panose="02040503050406030204" pitchFamily="18" charset="0"/>
                          <a:ea typeface="Cambria" panose="02040503050406030204" pitchFamily="18" charset="0"/>
                        </a:rPr>
                        <a:t>VC-02</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Recognize 'previous' command and navigate</a:t>
                      </a:r>
                    </a:p>
                  </a:txBody>
                  <a:tcPr anchor="ctr"/>
                </a:tc>
                <a:tc>
                  <a:txBody>
                    <a:bodyPr/>
                    <a:lstStyle/>
                    <a:p>
                      <a:r>
                        <a:rPr lang="en-US" dirty="0">
                          <a:latin typeface="Cambria" panose="02040503050406030204" pitchFamily="18" charset="0"/>
                          <a:ea typeface="Cambria" panose="02040503050406030204" pitchFamily="18" charset="0"/>
                        </a:rPr>
                        <a:t>1. Start application 2. Say "Previous slide"</a:t>
                      </a:r>
                    </a:p>
                  </a:txBody>
                  <a:tcPr anchor="ctr"/>
                </a:tc>
                <a:tc>
                  <a:txBody>
                    <a:bodyPr/>
                    <a:lstStyle/>
                    <a:p>
                      <a:r>
                        <a:rPr lang="en-US" dirty="0">
                          <a:latin typeface="Cambria" panose="02040503050406030204" pitchFamily="18" charset="0"/>
                          <a:ea typeface="Cambria" panose="02040503050406030204" pitchFamily="18" charset="0"/>
                        </a:rPr>
                        <a:t>Moves to previous slide</a:t>
                      </a:r>
                    </a:p>
                  </a:txBody>
                  <a:tcPr anchor="ctr"/>
                </a:tc>
                <a:tc>
                  <a:txBody>
                    <a:bodyPr/>
                    <a:lstStyle/>
                    <a:p>
                      <a:r>
                        <a:rPr lang="en-US" dirty="0" smtClean="0">
                          <a:latin typeface="Cambria" panose="02040503050406030204" pitchFamily="18" charset="0"/>
                          <a:ea typeface="Cambria" panose="02040503050406030204" pitchFamily="18" charset="0"/>
                        </a:rPr>
                        <a:t>Moves to previous slide</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Pass</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r h="1143558">
                <a:tc>
                  <a:txBody>
                    <a:bodyPr/>
                    <a:lstStyle/>
                    <a:p>
                      <a:r>
                        <a:rPr lang="en-US" dirty="0" smtClean="0">
                          <a:latin typeface="Cambria" panose="02040503050406030204" pitchFamily="18" charset="0"/>
                          <a:ea typeface="Cambria" panose="02040503050406030204" pitchFamily="18" charset="0"/>
                        </a:rPr>
                        <a:t>VC-03</a:t>
                      </a:r>
                      <a:endParaRPr lang="en-US" dirty="0">
                        <a:latin typeface="Cambria" panose="02040503050406030204" pitchFamily="18" charset="0"/>
                        <a:ea typeface="Cambria" panose="02040503050406030204" pitchFamily="18" charset="0"/>
                      </a:endParaRPr>
                    </a:p>
                  </a:txBody>
                  <a:tcPr/>
                </a:tc>
                <a:tc>
                  <a:txBody>
                    <a:bodyPr/>
                    <a:lstStyle/>
                    <a:p>
                      <a:r>
                        <a:rPr lang="en-US" dirty="0">
                          <a:latin typeface="Cambria" panose="02040503050406030204" pitchFamily="18" charset="0"/>
                          <a:ea typeface="Cambria" panose="02040503050406030204" pitchFamily="18" charset="0"/>
                        </a:rPr>
                        <a:t>Recognize 'go to slide [number]' command</a:t>
                      </a:r>
                    </a:p>
                  </a:txBody>
                  <a:tcPr anchor="ctr"/>
                </a:tc>
                <a:tc>
                  <a:txBody>
                    <a:bodyPr/>
                    <a:lstStyle/>
                    <a:p>
                      <a:r>
                        <a:rPr lang="en-US" dirty="0">
                          <a:latin typeface="Cambria" panose="02040503050406030204" pitchFamily="18" charset="0"/>
                          <a:ea typeface="Cambria" panose="02040503050406030204" pitchFamily="18" charset="0"/>
                        </a:rPr>
                        <a:t>1. Start application 2. Say "Go to slide 5"</a:t>
                      </a:r>
                    </a:p>
                  </a:txBody>
                  <a:tcPr anchor="ctr"/>
                </a:tc>
                <a:tc>
                  <a:txBody>
                    <a:bodyPr/>
                    <a:lstStyle/>
                    <a:p>
                      <a:r>
                        <a:rPr lang="en-US" dirty="0">
                          <a:latin typeface="Cambria" panose="02040503050406030204" pitchFamily="18" charset="0"/>
                          <a:ea typeface="Cambria" panose="02040503050406030204" pitchFamily="18" charset="0"/>
                        </a:rPr>
                        <a:t>Navigates to slide 5</a:t>
                      </a:r>
                    </a:p>
                  </a:txBody>
                  <a:tcPr anchor="ctr"/>
                </a:tc>
                <a:tc>
                  <a:txBody>
                    <a:bodyPr/>
                    <a:lstStyle/>
                    <a:p>
                      <a:r>
                        <a:rPr lang="en-US" dirty="0" smtClean="0">
                          <a:latin typeface="Cambria" panose="02040503050406030204" pitchFamily="18" charset="0"/>
                          <a:ea typeface="Cambria" panose="02040503050406030204" pitchFamily="18" charset="0"/>
                        </a:rPr>
                        <a:t>Navigates to slide 5</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Pass</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81002725"/>
                  </a:ext>
                </a:extLst>
              </a:tr>
            </a:tbl>
          </a:graphicData>
        </a:graphic>
      </p:graphicFrame>
      <p:sp>
        <p:nvSpPr>
          <p:cNvPr id="14" name="Date Placeholder 6"/>
          <p:cNvSpPr txBox="1">
            <a:spLocks/>
          </p:cNvSpPr>
          <p:nvPr/>
        </p:nvSpPr>
        <p:spPr>
          <a:xfrm>
            <a:off x="144625"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6012725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Test Cases : </a:t>
            </a:r>
            <a:r>
              <a:rPr lang="en-US" sz="2800" b="1" dirty="0" smtClean="0">
                <a:latin typeface="Cambria" pitchFamily="18" charset="0"/>
                <a:ea typeface="Cambria" pitchFamily="18" charset="0"/>
              </a:rPr>
              <a:t>Voice </a:t>
            </a:r>
            <a:r>
              <a:rPr lang="en-US" sz="2800" b="1" dirty="0">
                <a:latin typeface="Cambria" pitchFamily="18" charset="0"/>
                <a:ea typeface="Cambria" pitchFamily="18" charset="0"/>
              </a:rPr>
              <a:t>Control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18</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Table 13"/>
          <p:cNvGraphicFramePr>
            <a:graphicFrameLocks noGrp="1"/>
          </p:cNvGraphicFramePr>
          <p:nvPr>
            <p:extLst>
              <p:ext uri="{D42A27DB-BD31-4B8C-83A1-F6EECF244321}">
                <p14:modId xmlns:p14="http://schemas.microsoft.com/office/powerpoint/2010/main" val="1694638852"/>
              </p:ext>
            </p:extLst>
          </p:nvPr>
        </p:nvGraphicFramePr>
        <p:xfrm>
          <a:off x="114300" y="1143000"/>
          <a:ext cx="8915400" cy="4754880"/>
        </p:xfrm>
        <a:graphic>
          <a:graphicData uri="http://schemas.openxmlformats.org/drawingml/2006/table">
            <a:tbl>
              <a:tblPr firstRow="1" bandRow="1">
                <a:tableStyleId>{5C22544A-7EE6-4342-B048-85BDC9FD1C3A}</a:tableStyleId>
              </a:tblPr>
              <a:tblGrid>
                <a:gridCol w="997211">
                  <a:extLst>
                    <a:ext uri="{9D8B030D-6E8A-4147-A177-3AD203B41FA5}">
                      <a16:colId xmlns:a16="http://schemas.microsoft.com/office/drawing/2014/main" val="1740820138"/>
                    </a:ext>
                  </a:extLst>
                </a:gridCol>
                <a:gridCol w="1974589">
                  <a:extLst>
                    <a:ext uri="{9D8B030D-6E8A-4147-A177-3AD203B41FA5}">
                      <a16:colId xmlns:a16="http://schemas.microsoft.com/office/drawing/2014/main" val="1306606686"/>
                    </a:ext>
                  </a:extLst>
                </a:gridCol>
                <a:gridCol w="1647623">
                  <a:extLst>
                    <a:ext uri="{9D8B030D-6E8A-4147-A177-3AD203B41FA5}">
                      <a16:colId xmlns:a16="http://schemas.microsoft.com/office/drawing/2014/main" val="60254882"/>
                    </a:ext>
                  </a:extLst>
                </a:gridCol>
                <a:gridCol w="1723117">
                  <a:extLst>
                    <a:ext uri="{9D8B030D-6E8A-4147-A177-3AD203B41FA5}">
                      <a16:colId xmlns:a16="http://schemas.microsoft.com/office/drawing/2014/main" val="2683717156"/>
                    </a:ext>
                  </a:extLst>
                </a:gridCol>
                <a:gridCol w="1635128">
                  <a:extLst>
                    <a:ext uri="{9D8B030D-6E8A-4147-A177-3AD203B41FA5}">
                      <a16:colId xmlns:a16="http://schemas.microsoft.com/office/drawing/2014/main" val="1793929955"/>
                    </a:ext>
                  </a:extLst>
                </a:gridCol>
                <a:gridCol w="937732">
                  <a:extLst>
                    <a:ext uri="{9D8B030D-6E8A-4147-A177-3AD203B41FA5}">
                      <a16:colId xmlns:a16="http://schemas.microsoft.com/office/drawing/2014/main" val="532592168"/>
                    </a:ext>
                  </a:extLst>
                </a:gridCol>
              </a:tblGrid>
              <a:tr h="289860">
                <a:tc>
                  <a:txBody>
                    <a:bodyPr/>
                    <a:lstStyle/>
                    <a:p>
                      <a:r>
                        <a:rPr lang="en-US" sz="1800" dirty="0" smtClean="0">
                          <a:latin typeface="Cambria" panose="02040503050406030204" pitchFamily="18" charset="0"/>
                          <a:ea typeface="Cambria" panose="02040503050406030204" pitchFamily="18" charset="0"/>
                        </a:rPr>
                        <a:t>TID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Description</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Steps</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Expected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Actual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Pass/Fail</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143558">
                <a:tc>
                  <a:txBody>
                    <a:bodyPr/>
                    <a:lstStyle/>
                    <a:p>
                      <a:r>
                        <a:rPr lang="en-US" sz="1800" dirty="0" smtClean="0">
                          <a:latin typeface="Cambria" panose="02040503050406030204" pitchFamily="18" charset="0"/>
                          <a:ea typeface="Cambria" panose="02040503050406030204" pitchFamily="18" charset="0"/>
                        </a:rPr>
                        <a:t>VC-04</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Recognize 'start presentation' command</a:t>
                      </a:r>
                    </a:p>
                  </a:txBody>
                  <a:tcPr anchor="ctr"/>
                </a:tc>
                <a:tc>
                  <a:txBody>
                    <a:bodyPr/>
                    <a:lstStyle/>
                    <a:p>
                      <a:r>
                        <a:rPr lang="en-US" sz="1800" dirty="0">
                          <a:latin typeface="Cambria" panose="02040503050406030204" pitchFamily="18" charset="0"/>
                          <a:ea typeface="Cambria" panose="02040503050406030204" pitchFamily="18" charset="0"/>
                        </a:rPr>
                        <a:t>1. Start application 2. Say "Start presentation"</a:t>
                      </a:r>
                    </a:p>
                  </a:txBody>
                  <a:tcPr anchor="ctr"/>
                </a:tc>
                <a:tc>
                  <a:txBody>
                    <a:bodyPr/>
                    <a:lstStyle/>
                    <a:p>
                      <a:r>
                        <a:rPr lang="en-US" sz="1800" dirty="0">
                          <a:latin typeface="Cambria" panose="02040503050406030204" pitchFamily="18" charset="0"/>
                          <a:ea typeface="Cambria" panose="02040503050406030204" pitchFamily="18" charset="0"/>
                        </a:rPr>
                        <a:t>Starts slideshow</a:t>
                      </a:r>
                    </a:p>
                  </a:txBody>
                  <a:tcPr anchor="ctr"/>
                </a:tc>
                <a:tc>
                  <a:txBody>
                    <a:bodyPr/>
                    <a:lstStyle/>
                    <a:p>
                      <a:r>
                        <a:rPr lang="en-US" sz="1800" dirty="0">
                          <a:latin typeface="Cambria" panose="02040503050406030204" pitchFamily="18" charset="0"/>
                          <a:ea typeface="Cambria" panose="02040503050406030204" pitchFamily="18" charset="0"/>
                        </a:rPr>
                        <a:t>Starts slideshow</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79395598"/>
                  </a:ext>
                </a:extLst>
              </a:tr>
              <a:tr h="1143558">
                <a:tc>
                  <a:txBody>
                    <a:bodyPr/>
                    <a:lstStyle/>
                    <a:p>
                      <a:r>
                        <a:rPr lang="en-US" sz="1800" dirty="0" smtClean="0">
                          <a:latin typeface="Cambria" panose="02040503050406030204" pitchFamily="18" charset="0"/>
                          <a:ea typeface="Cambria" panose="02040503050406030204" pitchFamily="18" charset="0"/>
                        </a:rPr>
                        <a:t>VC-05</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Recognize 'stop presentation' command</a:t>
                      </a:r>
                    </a:p>
                  </a:txBody>
                  <a:tcPr anchor="ctr"/>
                </a:tc>
                <a:tc>
                  <a:txBody>
                    <a:bodyPr/>
                    <a:lstStyle/>
                    <a:p>
                      <a:r>
                        <a:rPr lang="en-US" sz="1800" dirty="0">
                          <a:latin typeface="Cambria" panose="02040503050406030204" pitchFamily="18" charset="0"/>
                          <a:ea typeface="Cambria" panose="02040503050406030204" pitchFamily="18" charset="0"/>
                        </a:rPr>
                        <a:t>1. Start application 2. Say "Stop presentation"</a:t>
                      </a:r>
                    </a:p>
                  </a:txBody>
                  <a:tcPr anchor="ctr"/>
                </a:tc>
                <a:tc>
                  <a:txBody>
                    <a:bodyPr/>
                    <a:lstStyle/>
                    <a:p>
                      <a:r>
                        <a:rPr lang="en-US" sz="1800" dirty="0">
                          <a:latin typeface="Cambria" panose="02040503050406030204" pitchFamily="18" charset="0"/>
                          <a:ea typeface="Cambria" panose="02040503050406030204" pitchFamily="18" charset="0"/>
                        </a:rPr>
                        <a:t>Exits slideshow</a:t>
                      </a:r>
                    </a:p>
                  </a:txBody>
                  <a:tcPr anchor="ctr"/>
                </a:tc>
                <a:tc>
                  <a:txBody>
                    <a:bodyPr/>
                    <a:lstStyle/>
                    <a:p>
                      <a:r>
                        <a:rPr lang="en-US" sz="1800" dirty="0">
                          <a:latin typeface="Cambria" panose="02040503050406030204" pitchFamily="18" charset="0"/>
                          <a:ea typeface="Cambria" panose="02040503050406030204" pitchFamily="18" charset="0"/>
                        </a:rPr>
                        <a:t>Exits slideshow</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r h="1143558">
                <a:tc>
                  <a:txBody>
                    <a:bodyPr/>
                    <a:lstStyle/>
                    <a:p>
                      <a:r>
                        <a:rPr lang="en-US" sz="1800" dirty="0" smtClean="0">
                          <a:latin typeface="Cambria" panose="02040503050406030204" pitchFamily="18" charset="0"/>
                          <a:ea typeface="Cambria" panose="02040503050406030204" pitchFamily="18" charset="0"/>
                        </a:rPr>
                        <a:t>VC-06</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Ignore unrecognized commands</a:t>
                      </a:r>
                    </a:p>
                  </a:txBody>
                  <a:tcPr anchor="ctr"/>
                </a:tc>
                <a:tc>
                  <a:txBody>
                    <a:bodyPr/>
                    <a:lstStyle/>
                    <a:p>
                      <a:r>
                        <a:rPr lang="en-US" sz="1800" dirty="0">
                          <a:latin typeface="Cambria" panose="02040503050406030204" pitchFamily="18" charset="0"/>
                          <a:ea typeface="Cambria" panose="02040503050406030204" pitchFamily="18" charset="0"/>
                        </a:rPr>
                        <a:t>1. Start application 2. Say an unrelated word (e.g., "Hello")</a:t>
                      </a:r>
                    </a:p>
                  </a:txBody>
                  <a:tcPr anchor="ctr"/>
                </a:tc>
                <a:tc>
                  <a:txBody>
                    <a:bodyPr/>
                    <a:lstStyle/>
                    <a:p>
                      <a:r>
                        <a:rPr lang="en-US" sz="1800" dirty="0">
                          <a:latin typeface="Cambria" panose="02040503050406030204" pitchFamily="18" charset="0"/>
                          <a:ea typeface="Cambria" panose="02040503050406030204" pitchFamily="18" charset="0"/>
                        </a:rPr>
                        <a:t>No action triggered</a:t>
                      </a:r>
                    </a:p>
                  </a:txBody>
                  <a:tcPr anchor="ctr"/>
                </a:tc>
                <a:tc>
                  <a:txBody>
                    <a:bodyPr/>
                    <a:lstStyle/>
                    <a:p>
                      <a:r>
                        <a:rPr lang="en-US" sz="1800" dirty="0">
                          <a:latin typeface="Cambria" panose="02040503050406030204" pitchFamily="18" charset="0"/>
                          <a:ea typeface="Cambria" panose="02040503050406030204" pitchFamily="18" charset="0"/>
                        </a:rPr>
                        <a:t>No action triggered</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81002725"/>
                  </a:ext>
                </a:extLst>
              </a:tr>
            </a:tbl>
          </a:graphicData>
        </a:graphic>
      </p:graphicFrame>
      <p:sp>
        <p:nvSpPr>
          <p:cNvPr id="15" name="Date Placeholder 6"/>
          <p:cNvSpPr txBox="1">
            <a:spLocks/>
          </p:cNvSpPr>
          <p:nvPr/>
        </p:nvSpPr>
        <p:spPr>
          <a:xfrm>
            <a:off x="114300" y="6620535"/>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9428114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Test Cases : Voice Control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19</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Table 13"/>
          <p:cNvGraphicFramePr>
            <a:graphicFrameLocks noGrp="1"/>
          </p:cNvGraphicFramePr>
          <p:nvPr>
            <p:extLst>
              <p:ext uri="{D42A27DB-BD31-4B8C-83A1-F6EECF244321}">
                <p14:modId xmlns:p14="http://schemas.microsoft.com/office/powerpoint/2010/main" val="4012250791"/>
              </p:ext>
            </p:extLst>
          </p:nvPr>
        </p:nvGraphicFramePr>
        <p:xfrm>
          <a:off x="152400" y="1447800"/>
          <a:ext cx="8915400" cy="2103120"/>
        </p:xfrm>
        <a:graphic>
          <a:graphicData uri="http://schemas.openxmlformats.org/drawingml/2006/table">
            <a:tbl>
              <a:tblPr firstRow="1" bandRow="1">
                <a:tableStyleId>{5C22544A-7EE6-4342-B048-85BDC9FD1C3A}</a:tableStyleId>
              </a:tblPr>
              <a:tblGrid>
                <a:gridCol w="997211">
                  <a:extLst>
                    <a:ext uri="{9D8B030D-6E8A-4147-A177-3AD203B41FA5}">
                      <a16:colId xmlns:a16="http://schemas.microsoft.com/office/drawing/2014/main" val="1740820138"/>
                    </a:ext>
                  </a:extLst>
                </a:gridCol>
                <a:gridCol w="1974589">
                  <a:extLst>
                    <a:ext uri="{9D8B030D-6E8A-4147-A177-3AD203B41FA5}">
                      <a16:colId xmlns:a16="http://schemas.microsoft.com/office/drawing/2014/main" val="1306606686"/>
                    </a:ext>
                  </a:extLst>
                </a:gridCol>
                <a:gridCol w="1647623">
                  <a:extLst>
                    <a:ext uri="{9D8B030D-6E8A-4147-A177-3AD203B41FA5}">
                      <a16:colId xmlns:a16="http://schemas.microsoft.com/office/drawing/2014/main" val="60254882"/>
                    </a:ext>
                  </a:extLst>
                </a:gridCol>
                <a:gridCol w="1723117">
                  <a:extLst>
                    <a:ext uri="{9D8B030D-6E8A-4147-A177-3AD203B41FA5}">
                      <a16:colId xmlns:a16="http://schemas.microsoft.com/office/drawing/2014/main" val="2683717156"/>
                    </a:ext>
                  </a:extLst>
                </a:gridCol>
                <a:gridCol w="1635128">
                  <a:extLst>
                    <a:ext uri="{9D8B030D-6E8A-4147-A177-3AD203B41FA5}">
                      <a16:colId xmlns:a16="http://schemas.microsoft.com/office/drawing/2014/main" val="1793929955"/>
                    </a:ext>
                  </a:extLst>
                </a:gridCol>
                <a:gridCol w="937732">
                  <a:extLst>
                    <a:ext uri="{9D8B030D-6E8A-4147-A177-3AD203B41FA5}">
                      <a16:colId xmlns:a16="http://schemas.microsoft.com/office/drawing/2014/main" val="532592168"/>
                    </a:ext>
                  </a:extLst>
                </a:gridCol>
              </a:tblGrid>
              <a:tr h="289860">
                <a:tc>
                  <a:txBody>
                    <a:bodyPr/>
                    <a:lstStyle/>
                    <a:p>
                      <a:r>
                        <a:rPr lang="en-US" sz="1800" dirty="0" smtClean="0">
                          <a:latin typeface="Cambria" panose="02040503050406030204" pitchFamily="18" charset="0"/>
                          <a:ea typeface="Cambria" panose="02040503050406030204" pitchFamily="18" charset="0"/>
                        </a:rPr>
                        <a:t>TID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Description</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Steps</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Expected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Actual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Pass/Fail</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143558">
                <a:tc>
                  <a:txBody>
                    <a:bodyPr/>
                    <a:lstStyle/>
                    <a:p>
                      <a:r>
                        <a:rPr lang="en-US" sz="1800" dirty="0" smtClean="0">
                          <a:latin typeface="Cambria" panose="02040503050406030204" pitchFamily="18" charset="0"/>
                          <a:ea typeface="Cambria" panose="02040503050406030204" pitchFamily="18" charset="0"/>
                        </a:rPr>
                        <a:t>VC-07</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Handle incorrect slide number input</a:t>
                      </a:r>
                    </a:p>
                  </a:txBody>
                  <a:tcPr anchor="ctr"/>
                </a:tc>
                <a:tc>
                  <a:txBody>
                    <a:bodyPr/>
                    <a:lstStyle/>
                    <a:p>
                      <a:r>
                        <a:rPr lang="en-US" sz="1800" dirty="0">
                          <a:latin typeface="Cambria" panose="02040503050406030204" pitchFamily="18" charset="0"/>
                          <a:ea typeface="Cambria" panose="02040503050406030204" pitchFamily="18" charset="0"/>
                        </a:rPr>
                        <a:t>1. Start application 2. Say "Go to slide 999" (invalid slide)</a:t>
                      </a:r>
                    </a:p>
                  </a:txBody>
                  <a:tcPr anchor="ctr"/>
                </a:tc>
                <a:tc>
                  <a:txBody>
                    <a:bodyPr/>
                    <a:lstStyle/>
                    <a:p>
                      <a:r>
                        <a:rPr lang="en-US" sz="1800" dirty="0" smtClean="0">
                          <a:latin typeface="Cambria" panose="02040503050406030204" pitchFamily="18" charset="0"/>
                          <a:ea typeface="Cambria" panose="02040503050406030204" pitchFamily="18" charset="0"/>
                        </a:rPr>
                        <a:t>No </a:t>
                      </a:r>
                      <a:r>
                        <a:rPr lang="en-US" sz="1800" dirty="0">
                          <a:latin typeface="Cambria" panose="02040503050406030204" pitchFamily="18" charset="0"/>
                          <a:ea typeface="Cambria" panose="02040503050406030204" pitchFamily="18" charset="0"/>
                        </a:rPr>
                        <a:t>navigation occurs</a:t>
                      </a:r>
                    </a:p>
                  </a:txBody>
                  <a:tcPr anchor="ctr"/>
                </a:tc>
                <a:tc>
                  <a:txBody>
                    <a:bodyPr/>
                    <a:lstStyle/>
                    <a:p>
                      <a:r>
                        <a:rPr lang="en-US" sz="1800" dirty="0" smtClean="0">
                          <a:latin typeface="Cambria" panose="02040503050406030204" pitchFamily="18" charset="0"/>
                          <a:ea typeface="Cambria" panose="02040503050406030204" pitchFamily="18" charset="0"/>
                        </a:rPr>
                        <a:t>No navigation occurs</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85303045"/>
                  </a:ext>
                </a:extLst>
              </a:tr>
            </a:tbl>
          </a:graphicData>
        </a:graphic>
      </p:graphicFrame>
      <p:sp>
        <p:nvSpPr>
          <p:cNvPr id="13" name="Date Placeholder 6"/>
          <p:cNvSpPr txBox="1">
            <a:spLocks/>
          </p:cNvSpPr>
          <p:nvPr/>
        </p:nvSpPr>
        <p:spPr>
          <a:xfrm>
            <a:off x="125963" y="6611204"/>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5638647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Our Team</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Shape 83"/>
          <p:cNvSpPr/>
          <p:nvPr/>
        </p:nvSpPr>
        <p:spPr>
          <a:xfrm>
            <a:off x="1444973" y="3715287"/>
            <a:ext cx="6197883" cy="8158"/>
          </a:xfrm>
          <a:prstGeom prst="line">
            <a:avLst/>
          </a:prstGeom>
          <a:ln w="50800">
            <a:solidFill>
              <a:schemeClr val="bg1">
                <a:lumMod val="85000"/>
              </a:schemeClr>
            </a:solidFill>
            <a:miter lim="400000"/>
          </a:ln>
        </p:spPr>
        <p:txBody>
          <a:bodyPr lIns="0" tIns="0" rIns="0" bIns="0" anchor="ctr"/>
          <a:lstStyle/>
          <a:p>
            <a:pPr defTabSz="192024">
              <a:defRPr sz="1200">
                <a:latin typeface="Helvetica"/>
                <a:ea typeface="Helvetica"/>
                <a:cs typeface="Helvetica"/>
                <a:sym typeface="Helvetica"/>
              </a:defRPr>
            </a:pPr>
            <a:endParaRPr dirty="0">
              <a:latin typeface="Segoe UI" panose="020B0502040204020203" pitchFamily="34" charset="0"/>
              <a:cs typeface="Segoe UI" panose="020B0502040204020203" pitchFamily="34" charset="0"/>
            </a:endParaRPr>
          </a:p>
        </p:txBody>
      </p:sp>
      <p:sp>
        <p:nvSpPr>
          <p:cNvPr id="48" name="Shape 89"/>
          <p:cNvSpPr/>
          <p:nvPr/>
        </p:nvSpPr>
        <p:spPr>
          <a:xfrm>
            <a:off x="3512577" y="2896180"/>
            <a:ext cx="2074068" cy="243143"/>
          </a:xfrm>
          <a:prstGeom prst="rect">
            <a:avLst/>
          </a:prstGeom>
          <a:ln w="12700">
            <a:miter lim="400000"/>
          </a:ln>
          <a:extLst>
            <a:ext uri="{C572A759-6A51-4108-AA02-DFA0A04FC94B}">
              <ma14:wrappingTextBoxFlag xmlns:ma14="http://schemas.microsoft.com/office/mac/drawingml/2011/main" xmlns="" val="1"/>
            </a:ext>
          </a:extLst>
        </p:spPr>
        <p:txBody>
          <a:bodyPr wrap="square" lIns="21336" tIns="21336" rIns="21336" bIns="21336" anchor="ctr">
            <a:spAutoFit/>
          </a:bodyPr>
          <a:lstStyle/>
          <a:p>
            <a:pPr algn="ctr">
              <a:lnSpc>
                <a:spcPct val="100000"/>
              </a:lnSpc>
              <a:spcBef>
                <a:spcPts val="1400"/>
              </a:spcBef>
            </a:pPr>
            <a:r>
              <a:rPr lang="en-US" sz="1300" b="1" dirty="0">
                <a:solidFill>
                  <a:schemeClr val="accent2"/>
                </a:solidFill>
                <a:latin typeface="Segoe UI" panose="020B0502040204020203" pitchFamily="34" charset="0"/>
                <a:ea typeface="Open Sans"/>
                <a:cs typeface="Segoe UI" panose="020B0502040204020203" pitchFamily="34" charset="0"/>
                <a:sym typeface="Open Sans"/>
              </a:rPr>
              <a:t>   </a:t>
            </a:r>
            <a:r>
              <a:rPr lang="en-IN" sz="1200" b="1" spc="-30" dirty="0">
                <a:latin typeface="Cambria"/>
                <a:cs typeface="Cambria"/>
              </a:rPr>
              <a:t>Mrs.</a:t>
            </a:r>
            <a:r>
              <a:rPr lang="en-IN" sz="1200" b="1" spc="-45" dirty="0">
                <a:latin typeface="Cambria"/>
                <a:cs typeface="Cambria"/>
              </a:rPr>
              <a:t> </a:t>
            </a:r>
            <a:r>
              <a:rPr lang="en-IN" sz="1200" b="1" spc="-5" dirty="0">
                <a:latin typeface="Cambria"/>
                <a:cs typeface="Cambria"/>
              </a:rPr>
              <a:t>Pradnya K. Bachhav</a:t>
            </a:r>
            <a:endParaRPr lang="en-IN" sz="1200" dirty="0">
              <a:latin typeface="Cambria"/>
              <a:cs typeface="Cambria"/>
            </a:endParaRPr>
          </a:p>
        </p:txBody>
      </p:sp>
      <p:sp>
        <p:nvSpPr>
          <p:cNvPr id="49" name="Shape 95"/>
          <p:cNvSpPr/>
          <p:nvPr/>
        </p:nvSpPr>
        <p:spPr>
          <a:xfrm>
            <a:off x="875338" y="5869660"/>
            <a:ext cx="1595438" cy="425245"/>
          </a:xfrm>
          <a:prstGeom prst="rect">
            <a:avLst/>
          </a:prstGeom>
          <a:ln w="12700">
            <a:miter lim="400000"/>
          </a:ln>
          <a:extLst>
            <a:ext uri="{C572A759-6A51-4108-AA02-DFA0A04FC94B}">
              <ma14:wrappingTextBoxFlag xmlns:ma14="http://schemas.microsoft.com/office/mac/drawingml/2011/main" xmlns="" val="1"/>
            </a:ext>
          </a:extLst>
        </p:spPr>
        <p:txBody>
          <a:bodyPr wrap="square" lIns="21336" tIns="21336" rIns="21336" bIns="21336" anchor="ctr">
            <a:spAutoFit/>
          </a:bodyPr>
          <a:lstStyle/>
          <a:p>
            <a:pPr marL="12700">
              <a:spcBef>
                <a:spcPts val="95"/>
              </a:spcBef>
            </a:pPr>
            <a:r>
              <a:rPr lang="en-US" sz="1200" b="1" dirty="0">
                <a:latin typeface="Cambria" pitchFamily="18" charset="0"/>
                <a:ea typeface="Cambria" pitchFamily="18" charset="0"/>
                <a:cs typeface="Arial" pitchFamily="34" charset="0"/>
              </a:rPr>
              <a:t> </a:t>
            </a:r>
            <a:r>
              <a:rPr lang="en-US" sz="1200" b="1" dirty="0" smtClean="0">
                <a:latin typeface="Cambria" pitchFamily="18" charset="0"/>
                <a:ea typeface="Cambria" pitchFamily="18" charset="0"/>
                <a:cs typeface="Arial" pitchFamily="34" charset="0"/>
              </a:rPr>
              <a:t>Ayesha G. Shaikh </a:t>
            </a:r>
            <a:endParaRPr lang="en-US" sz="1200" b="1" dirty="0">
              <a:latin typeface="Cambria" pitchFamily="18" charset="0"/>
              <a:ea typeface="Cambria" pitchFamily="18" charset="0"/>
              <a:cs typeface="Arial" pitchFamily="34" charset="0"/>
            </a:endParaRPr>
          </a:p>
          <a:p>
            <a:pPr marL="12700">
              <a:lnSpc>
                <a:spcPct val="100000"/>
              </a:lnSpc>
              <a:spcBef>
                <a:spcPts val="95"/>
              </a:spcBef>
            </a:pPr>
            <a:endParaRPr lang="en-US" sz="1200" dirty="0">
              <a:latin typeface="Leelawadee UI"/>
              <a:cs typeface="Leelawadee UI"/>
            </a:endParaRPr>
          </a:p>
        </p:txBody>
      </p:sp>
      <p:sp>
        <p:nvSpPr>
          <p:cNvPr id="50" name="Shape 96"/>
          <p:cNvSpPr/>
          <p:nvPr/>
        </p:nvSpPr>
        <p:spPr>
          <a:xfrm>
            <a:off x="2775871" y="5835888"/>
            <a:ext cx="1595438" cy="320088"/>
          </a:xfrm>
          <a:prstGeom prst="rect">
            <a:avLst/>
          </a:prstGeom>
          <a:ln w="12700">
            <a:miter lim="400000"/>
          </a:ln>
          <a:extLst>
            <a:ext uri="{C572A759-6A51-4108-AA02-DFA0A04FC94B}">
              <ma14:wrappingTextBoxFlag xmlns:ma14="http://schemas.microsoft.com/office/mac/drawingml/2011/main" xmlns="" val="1"/>
            </a:ext>
          </a:extLst>
        </p:spPr>
        <p:txBody>
          <a:bodyPr wrap="square" lIns="21336" tIns="21336" rIns="21336" bIns="21336" anchor="ctr">
            <a:spAutoFit/>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sz="1200" b="1" i="0" u="none" strike="noStrike" cap="none" normalizeH="0" baseline="0" dirty="0" smtClean="0">
                <a:ln>
                  <a:noFill/>
                </a:ln>
                <a:effectLst/>
                <a:latin typeface="Cambria" pitchFamily="18" charset="0"/>
                <a:ea typeface="Cambria" pitchFamily="18" charset="0"/>
                <a:cs typeface="Arial" pitchFamily="34" charset="0"/>
              </a:rPr>
              <a:t>Shiba A. Shaikh</a:t>
            </a:r>
            <a:endParaRPr kumimoji="0" lang="en-US" sz="1200" b="1" i="0" u="none" strike="noStrike" cap="none" normalizeH="0" dirty="0">
              <a:ln>
                <a:noFill/>
              </a:ln>
              <a:effectLst/>
              <a:latin typeface="Cambria" pitchFamily="18" charset="0"/>
              <a:ea typeface="Cambria" pitchFamily="18" charset="0"/>
              <a:cs typeface="Arial" pitchFamily="34" charset="0"/>
            </a:endParaRPr>
          </a:p>
        </p:txBody>
      </p:sp>
      <p:sp>
        <p:nvSpPr>
          <p:cNvPr id="51" name="Shape 97"/>
          <p:cNvSpPr/>
          <p:nvPr/>
        </p:nvSpPr>
        <p:spPr>
          <a:xfrm>
            <a:off x="4785432" y="5779316"/>
            <a:ext cx="1595438" cy="320088"/>
          </a:xfrm>
          <a:prstGeom prst="rect">
            <a:avLst/>
          </a:prstGeom>
          <a:ln w="12700">
            <a:miter lim="400000"/>
          </a:ln>
          <a:extLst>
            <a:ext uri="{C572A759-6A51-4108-AA02-DFA0A04FC94B}">
              <ma14:wrappingTextBoxFlag xmlns:ma14="http://schemas.microsoft.com/office/mac/drawingml/2011/main" xmlns="" val="1"/>
            </a:ext>
          </a:extLst>
        </p:spPr>
        <p:txBody>
          <a:bodyPr wrap="square" lIns="21336" tIns="21336" rIns="21336" bIns="21336" anchor="ctr">
            <a:spAutoFit/>
          </a:bodyPr>
          <a:lstStyle/>
          <a:p>
            <a:pPr marL="0" marR="0" lvl="0" indent="0" algn="ctr" defTabSz="914400" rtl="0" eaLnBrk="1" fontAlgn="base" latinLnBrk="0" hangingPunct="1">
              <a:lnSpc>
                <a:spcPct val="150000"/>
              </a:lnSpc>
              <a:spcBef>
                <a:spcPct val="0"/>
              </a:spcBef>
              <a:spcAft>
                <a:spcPct val="0"/>
              </a:spcAft>
              <a:buClrTx/>
              <a:buSzTx/>
              <a:buFontTx/>
              <a:buNone/>
              <a:tabLst/>
            </a:pPr>
            <a:r>
              <a:rPr lang="en-US" sz="1200" b="1" dirty="0" smtClean="0">
                <a:latin typeface="Cambria" pitchFamily="18" charset="0"/>
                <a:ea typeface="Cambria" pitchFamily="18" charset="0"/>
                <a:cs typeface="Arial" pitchFamily="34" charset="0"/>
              </a:rPr>
              <a:t>Pooja G. Gupta</a:t>
            </a:r>
            <a:endParaRPr lang="en-US" sz="1200" b="1" dirty="0">
              <a:latin typeface="Cambria" pitchFamily="18" charset="0"/>
              <a:ea typeface="Cambria" pitchFamily="18" charset="0"/>
              <a:cs typeface="Arial" pitchFamily="34" charset="0"/>
            </a:endParaRPr>
          </a:p>
        </p:txBody>
      </p:sp>
      <p:sp>
        <p:nvSpPr>
          <p:cNvPr id="52" name="Shape 98"/>
          <p:cNvSpPr/>
          <p:nvPr/>
        </p:nvSpPr>
        <p:spPr>
          <a:xfrm>
            <a:off x="6866643" y="5779316"/>
            <a:ext cx="1595438" cy="320088"/>
          </a:xfrm>
          <a:prstGeom prst="rect">
            <a:avLst/>
          </a:prstGeom>
          <a:ln w="12700">
            <a:miter lim="400000"/>
          </a:ln>
          <a:extLst>
            <a:ext uri="{C572A759-6A51-4108-AA02-DFA0A04FC94B}">
              <ma14:wrappingTextBoxFlag xmlns:ma14="http://schemas.microsoft.com/office/mac/drawingml/2011/main" xmlns="" val="1"/>
            </a:ext>
          </a:extLst>
        </p:spPr>
        <p:txBody>
          <a:bodyPr wrap="square" lIns="21336" tIns="21336" rIns="21336" bIns="21336" anchor="ctr">
            <a:spAutoFit/>
          </a:body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sz="1200" b="1" i="0" u="none" strike="noStrike" cap="none" normalizeH="0" dirty="0" smtClean="0">
                <a:ln>
                  <a:noFill/>
                </a:ln>
                <a:effectLst/>
                <a:latin typeface="Cambria" pitchFamily="18" charset="0"/>
                <a:ea typeface="Cambria" pitchFamily="18" charset="0"/>
                <a:cs typeface="Arial" pitchFamily="34" charset="0"/>
              </a:rPr>
              <a:t>Anushka B. Jadhav</a:t>
            </a:r>
            <a:endParaRPr kumimoji="0" lang="en-US" sz="1200" b="1" i="0" u="none" strike="noStrike" cap="none" normalizeH="0" baseline="0" dirty="0">
              <a:ln>
                <a:noFill/>
              </a:ln>
              <a:effectLst/>
              <a:latin typeface="Cambria" pitchFamily="18" charset="0"/>
              <a:ea typeface="Cambria" pitchFamily="18" charset="0"/>
              <a:cs typeface="Arial" pitchFamily="34" charset="0"/>
            </a:endParaRPr>
          </a:p>
        </p:txBody>
      </p:sp>
      <p:pic>
        <p:nvPicPr>
          <p:cNvPr id="53" name="Picture 52">
            <a:extLst>
              <a:ext uri="{FF2B5EF4-FFF2-40B4-BE49-F238E27FC236}">
                <a16:creationId xmlns:a16="http://schemas.microsoft.com/office/drawing/2014/main" id="{AFCFEAE3-D0E0-1282-31FD-29A87A3AA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218" y="1176710"/>
            <a:ext cx="1470787" cy="1390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 name="Pictur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29" y="4038602"/>
            <a:ext cx="1453181" cy="1589722"/>
          </a:xfrm>
          <a:prstGeom prst="ellipse">
            <a:avLst/>
          </a:prstGeom>
          <a:ln w="635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6375" y="4038602"/>
            <a:ext cx="1472135" cy="1589722"/>
          </a:xfrm>
          <a:prstGeom prst="ellipse">
            <a:avLst/>
          </a:prstGeom>
          <a:ln w="635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6644" y="4038600"/>
            <a:ext cx="1419224" cy="1589723"/>
          </a:xfrm>
          <a:prstGeom prst="ellipse">
            <a:avLst/>
          </a:prstGeom>
          <a:ln w="635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5432" y="4022201"/>
            <a:ext cx="1595438" cy="1731366"/>
          </a:xfrm>
          <a:prstGeom prst="ellipse">
            <a:avLst/>
          </a:prstGeom>
          <a:ln w="63500" cap="rnd">
            <a:solidFill>
              <a:schemeClr val="tx2">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8" name="Shape 82"/>
          <p:cNvSpPr/>
          <p:nvPr/>
        </p:nvSpPr>
        <p:spPr>
          <a:xfrm>
            <a:off x="4573742" y="3492150"/>
            <a:ext cx="0" cy="183410"/>
          </a:xfrm>
          <a:prstGeom prst="line">
            <a:avLst/>
          </a:prstGeom>
          <a:ln w="50800">
            <a:solidFill>
              <a:schemeClr val="bg1">
                <a:lumMod val="85000"/>
              </a:schemeClr>
            </a:solidFill>
            <a:miter lim="400000"/>
          </a:ln>
        </p:spPr>
        <p:txBody>
          <a:bodyPr lIns="0" tIns="0" rIns="0" bIns="0" anchor="ctr"/>
          <a:lstStyle/>
          <a:p>
            <a:pPr defTabSz="192024">
              <a:defRPr sz="1200">
                <a:latin typeface="Helvetica"/>
                <a:ea typeface="Helvetica"/>
                <a:cs typeface="Helvetica"/>
                <a:sym typeface="Helvetica"/>
              </a:defRPr>
            </a:pPr>
            <a:endParaRPr dirty="0">
              <a:latin typeface="Segoe UI" panose="020B0502040204020203" pitchFamily="34" charset="0"/>
              <a:cs typeface="Segoe UI" panose="020B0502040204020203" pitchFamily="34" charset="0"/>
            </a:endParaRPr>
          </a:p>
        </p:txBody>
      </p:sp>
      <p:sp>
        <p:nvSpPr>
          <p:cNvPr id="59" name="Shape 84"/>
          <p:cNvSpPr/>
          <p:nvPr/>
        </p:nvSpPr>
        <p:spPr>
          <a:xfrm>
            <a:off x="1485900" y="3727465"/>
            <a:ext cx="0" cy="132972"/>
          </a:xfrm>
          <a:prstGeom prst="line">
            <a:avLst/>
          </a:prstGeom>
          <a:ln w="50800">
            <a:solidFill>
              <a:schemeClr val="bg1">
                <a:lumMod val="85000"/>
              </a:schemeClr>
            </a:solidFill>
            <a:miter lim="400000"/>
          </a:ln>
        </p:spPr>
        <p:txBody>
          <a:bodyPr lIns="0" tIns="0" rIns="0" bIns="0" anchor="ctr"/>
          <a:lstStyle/>
          <a:p>
            <a:pPr defTabSz="192024">
              <a:defRPr sz="1200">
                <a:latin typeface="Helvetica"/>
                <a:ea typeface="Helvetica"/>
                <a:cs typeface="Helvetica"/>
                <a:sym typeface="Helvetica"/>
              </a:defRPr>
            </a:pPr>
            <a:endParaRPr dirty="0">
              <a:latin typeface="Segoe UI" panose="020B0502040204020203" pitchFamily="34" charset="0"/>
              <a:cs typeface="Segoe UI" panose="020B0502040204020203" pitchFamily="34" charset="0"/>
            </a:endParaRPr>
          </a:p>
        </p:txBody>
      </p:sp>
      <p:sp>
        <p:nvSpPr>
          <p:cNvPr id="60" name="Shape 85"/>
          <p:cNvSpPr/>
          <p:nvPr/>
        </p:nvSpPr>
        <p:spPr>
          <a:xfrm>
            <a:off x="3533775" y="3746505"/>
            <a:ext cx="0" cy="132972"/>
          </a:xfrm>
          <a:prstGeom prst="line">
            <a:avLst/>
          </a:prstGeom>
          <a:ln w="50800">
            <a:solidFill>
              <a:schemeClr val="bg1">
                <a:lumMod val="85000"/>
              </a:schemeClr>
            </a:solidFill>
            <a:miter lim="400000"/>
          </a:ln>
        </p:spPr>
        <p:txBody>
          <a:bodyPr lIns="0" tIns="0" rIns="0" bIns="0" anchor="ctr"/>
          <a:lstStyle/>
          <a:p>
            <a:pPr defTabSz="192024">
              <a:defRPr sz="1200">
                <a:latin typeface="Helvetica"/>
                <a:ea typeface="Helvetica"/>
                <a:cs typeface="Helvetica"/>
                <a:sym typeface="Helvetica"/>
              </a:defRPr>
            </a:pPr>
            <a:endParaRPr dirty="0">
              <a:latin typeface="Segoe UI" panose="020B0502040204020203" pitchFamily="34" charset="0"/>
              <a:cs typeface="Segoe UI" panose="020B0502040204020203" pitchFamily="34" charset="0"/>
            </a:endParaRPr>
          </a:p>
        </p:txBody>
      </p:sp>
      <p:sp>
        <p:nvSpPr>
          <p:cNvPr id="61" name="Shape 86"/>
          <p:cNvSpPr/>
          <p:nvPr/>
        </p:nvSpPr>
        <p:spPr>
          <a:xfrm>
            <a:off x="5605463" y="3746505"/>
            <a:ext cx="0" cy="132972"/>
          </a:xfrm>
          <a:prstGeom prst="line">
            <a:avLst/>
          </a:prstGeom>
          <a:ln w="50800">
            <a:solidFill>
              <a:schemeClr val="bg1">
                <a:lumMod val="85000"/>
              </a:schemeClr>
            </a:solidFill>
            <a:miter lim="400000"/>
          </a:ln>
        </p:spPr>
        <p:txBody>
          <a:bodyPr lIns="0" tIns="0" rIns="0" bIns="0" anchor="ctr"/>
          <a:lstStyle/>
          <a:p>
            <a:pPr defTabSz="192024">
              <a:defRPr sz="1200">
                <a:latin typeface="Helvetica"/>
                <a:ea typeface="Helvetica"/>
                <a:cs typeface="Helvetica"/>
                <a:sym typeface="Helvetica"/>
              </a:defRPr>
            </a:pPr>
            <a:endParaRPr dirty="0">
              <a:latin typeface="Segoe UI" panose="020B0502040204020203" pitchFamily="34" charset="0"/>
              <a:cs typeface="Segoe UI" panose="020B0502040204020203" pitchFamily="34" charset="0"/>
            </a:endParaRPr>
          </a:p>
        </p:txBody>
      </p:sp>
      <p:sp>
        <p:nvSpPr>
          <p:cNvPr id="62" name="Shape 87"/>
          <p:cNvSpPr/>
          <p:nvPr/>
        </p:nvSpPr>
        <p:spPr>
          <a:xfrm>
            <a:off x="7662863" y="3727465"/>
            <a:ext cx="0" cy="132972"/>
          </a:xfrm>
          <a:prstGeom prst="line">
            <a:avLst/>
          </a:prstGeom>
          <a:ln w="50800">
            <a:solidFill>
              <a:schemeClr val="bg1">
                <a:lumMod val="85000"/>
              </a:schemeClr>
            </a:solidFill>
            <a:miter lim="400000"/>
          </a:ln>
        </p:spPr>
        <p:txBody>
          <a:bodyPr lIns="0" tIns="0" rIns="0" bIns="0" anchor="ctr"/>
          <a:lstStyle/>
          <a:p>
            <a:pPr defTabSz="192024">
              <a:defRPr sz="1200">
                <a:latin typeface="Helvetica"/>
                <a:ea typeface="Helvetica"/>
                <a:cs typeface="Helvetica"/>
                <a:sym typeface="Helvetica"/>
              </a:defRPr>
            </a:pPr>
            <a:endParaRPr dirty="0">
              <a:latin typeface="Segoe UI" panose="020B0502040204020203" pitchFamily="34" charset="0"/>
              <a:cs typeface="Segoe UI" panose="020B0502040204020203" pitchFamily="34" charset="0"/>
            </a:endParaRPr>
          </a:p>
        </p:txBody>
      </p:sp>
      <p:sp>
        <p:nvSpPr>
          <p:cNvPr id="64" name="Date Placeholder 6"/>
          <p:cNvSpPr txBox="1">
            <a:spLocks/>
          </p:cNvSpPr>
          <p:nvPr/>
        </p:nvSpPr>
        <p:spPr>
          <a:xfrm>
            <a:off x="38100"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Test Cases : </a:t>
            </a:r>
            <a:r>
              <a:rPr lang="en-US" sz="2800" b="1" dirty="0" smtClean="0">
                <a:latin typeface="Cambria" pitchFamily="18" charset="0"/>
                <a:ea typeface="Cambria" pitchFamily="18" charset="0"/>
              </a:rPr>
              <a:t>Subtitle Module</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20</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195615821"/>
              </p:ext>
            </p:extLst>
          </p:nvPr>
        </p:nvGraphicFramePr>
        <p:xfrm>
          <a:off x="152400" y="1157961"/>
          <a:ext cx="8915400" cy="2987040"/>
        </p:xfrm>
        <a:graphic>
          <a:graphicData uri="http://schemas.openxmlformats.org/drawingml/2006/table">
            <a:tbl>
              <a:tblPr firstRow="1" bandRow="1">
                <a:tableStyleId>{5C22544A-7EE6-4342-B048-85BDC9FD1C3A}</a:tableStyleId>
              </a:tblPr>
              <a:tblGrid>
                <a:gridCol w="997211">
                  <a:extLst>
                    <a:ext uri="{9D8B030D-6E8A-4147-A177-3AD203B41FA5}">
                      <a16:colId xmlns:a16="http://schemas.microsoft.com/office/drawing/2014/main" val="1740820138"/>
                    </a:ext>
                  </a:extLst>
                </a:gridCol>
                <a:gridCol w="1974589">
                  <a:extLst>
                    <a:ext uri="{9D8B030D-6E8A-4147-A177-3AD203B41FA5}">
                      <a16:colId xmlns:a16="http://schemas.microsoft.com/office/drawing/2014/main" val="1306606686"/>
                    </a:ext>
                  </a:extLst>
                </a:gridCol>
                <a:gridCol w="1647623">
                  <a:extLst>
                    <a:ext uri="{9D8B030D-6E8A-4147-A177-3AD203B41FA5}">
                      <a16:colId xmlns:a16="http://schemas.microsoft.com/office/drawing/2014/main" val="60254882"/>
                    </a:ext>
                  </a:extLst>
                </a:gridCol>
                <a:gridCol w="1723117">
                  <a:extLst>
                    <a:ext uri="{9D8B030D-6E8A-4147-A177-3AD203B41FA5}">
                      <a16:colId xmlns:a16="http://schemas.microsoft.com/office/drawing/2014/main" val="2683717156"/>
                    </a:ext>
                  </a:extLst>
                </a:gridCol>
                <a:gridCol w="1635128">
                  <a:extLst>
                    <a:ext uri="{9D8B030D-6E8A-4147-A177-3AD203B41FA5}">
                      <a16:colId xmlns:a16="http://schemas.microsoft.com/office/drawing/2014/main" val="1793929955"/>
                    </a:ext>
                  </a:extLst>
                </a:gridCol>
                <a:gridCol w="937732">
                  <a:extLst>
                    <a:ext uri="{9D8B030D-6E8A-4147-A177-3AD203B41FA5}">
                      <a16:colId xmlns:a16="http://schemas.microsoft.com/office/drawing/2014/main" val="532592168"/>
                    </a:ext>
                  </a:extLst>
                </a:gridCol>
              </a:tblGrid>
              <a:tr h="289860">
                <a:tc>
                  <a:txBody>
                    <a:bodyPr/>
                    <a:lstStyle/>
                    <a:p>
                      <a:r>
                        <a:rPr lang="en-US" sz="1600" dirty="0" smtClean="0"/>
                        <a:t>TID</a:t>
                      </a:r>
                      <a:endParaRPr lang="en-US" sz="1600" dirty="0"/>
                    </a:p>
                  </a:txBody>
                  <a:tcPr/>
                </a:tc>
                <a:tc>
                  <a:txBody>
                    <a:bodyPr/>
                    <a:lstStyle/>
                    <a:p>
                      <a:r>
                        <a:rPr lang="en-US" sz="1600" dirty="0" smtClean="0"/>
                        <a:t>Description</a:t>
                      </a:r>
                      <a:endParaRPr lang="en-US" sz="1600" dirty="0"/>
                    </a:p>
                  </a:txBody>
                  <a:tcPr/>
                </a:tc>
                <a:tc>
                  <a:txBody>
                    <a:bodyPr/>
                    <a:lstStyle/>
                    <a:p>
                      <a:r>
                        <a:rPr lang="en-US" sz="1600" dirty="0" smtClean="0"/>
                        <a:t>Steps</a:t>
                      </a:r>
                      <a:endParaRPr lang="en-US" sz="1600" dirty="0"/>
                    </a:p>
                  </a:txBody>
                  <a:tcPr/>
                </a:tc>
                <a:tc>
                  <a:txBody>
                    <a:bodyPr/>
                    <a:lstStyle/>
                    <a:p>
                      <a:r>
                        <a:rPr lang="en-US" sz="1600" dirty="0" smtClean="0"/>
                        <a:t>Expected Output</a:t>
                      </a:r>
                      <a:endParaRPr lang="en-US" sz="1600" dirty="0"/>
                    </a:p>
                  </a:txBody>
                  <a:tcPr/>
                </a:tc>
                <a:tc>
                  <a:txBody>
                    <a:bodyPr/>
                    <a:lstStyle/>
                    <a:p>
                      <a:r>
                        <a:rPr lang="en-US" sz="1600" dirty="0" smtClean="0"/>
                        <a:t>Actual Output</a:t>
                      </a:r>
                      <a:endParaRPr lang="en-US" sz="1600" dirty="0"/>
                    </a:p>
                  </a:txBody>
                  <a:tcPr/>
                </a:tc>
                <a:tc>
                  <a:txBody>
                    <a:bodyPr/>
                    <a:lstStyle/>
                    <a:p>
                      <a:r>
                        <a:rPr lang="en-US" sz="1600" dirty="0" smtClean="0"/>
                        <a:t>Pass/Fail</a:t>
                      </a:r>
                      <a:endParaRPr lang="en-US" sz="1600" dirty="0"/>
                    </a:p>
                  </a:txBody>
                  <a:tcPr/>
                </a:tc>
                <a:extLst>
                  <a:ext uri="{0D108BD9-81ED-4DB2-BD59-A6C34878D82A}">
                    <a16:rowId xmlns:a16="http://schemas.microsoft.com/office/drawing/2014/main" val="2386827248"/>
                  </a:ext>
                </a:extLst>
              </a:tr>
              <a:tr h="1143558">
                <a:tc>
                  <a:txBody>
                    <a:bodyPr/>
                    <a:lstStyle/>
                    <a:p>
                      <a:r>
                        <a:rPr lang="en-US" sz="1800" dirty="0" smtClean="0">
                          <a:latin typeface="Cambria" panose="02040503050406030204" pitchFamily="18" charset="0"/>
                          <a:ea typeface="Cambria" panose="02040503050406030204" pitchFamily="18" charset="0"/>
                        </a:rPr>
                        <a:t>RTS-01</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Recognize and display spoken words</a:t>
                      </a:r>
                    </a:p>
                  </a:txBody>
                  <a:tcPr anchor="ctr"/>
                </a:tc>
                <a:tc>
                  <a:txBody>
                    <a:bodyPr/>
                    <a:lstStyle/>
                    <a:p>
                      <a:r>
                        <a:rPr lang="en-US" sz="1800" dirty="0">
                          <a:latin typeface="Cambria" panose="02040503050406030204" pitchFamily="18" charset="0"/>
                          <a:ea typeface="Cambria" panose="02040503050406030204" pitchFamily="18" charset="0"/>
                        </a:rPr>
                        <a:t>1. Start application 2. Speak clearly into the microphone</a:t>
                      </a:r>
                    </a:p>
                  </a:txBody>
                  <a:tcPr anchor="ctr"/>
                </a:tc>
                <a:tc>
                  <a:txBody>
                    <a:bodyPr/>
                    <a:lstStyle/>
                    <a:p>
                      <a:r>
                        <a:rPr lang="en-US" sz="1800" dirty="0">
                          <a:latin typeface="Cambria" panose="02040503050406030204" pitchFamily="18" charset="0"/>
                          <a:ea typeface="Cambria" panose="02040503050406030204" pitchFamily="18" charset="0"/>
                        </a:rPr>
                        <a:t>Spoken words appear as subtitles</a:t>
                      </a:r>
                    </a:p>
                  </a:txBody>
                  <a:tcPr anchor="ctr"/>
                </a:tc>
                <a:tc>
                  <a:txBody>
                    <a:bodyPr/>
                    <a:lstStyle/>
                    <a:p>
                      <a:r>
                        <a:rPr lang="en-US" sz="1800" dirty="0">
                          <a:latin typeface="Cambria" panose="02040503050406030204" pitchFamily="18" charset="0"/>
                          <a:ea typeface="Cambria" panose="02040503050406030204" pitchFamily="18" charset="0"/>
                        </a:rPr>
                        <a:t>Spoken words appear as subtitles</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79395598"/>
                  </a:ext>
                </a:extLst>
              </a:tr>
              <a:tr h="1143558">
                <a:tc>
                  <a:txBody>
                    <a:bodyPr/>
                    <a:lstStyle/>
                    <a:p>
                      <a:r>
                        <a:rPr lang="en-US" sz="1800" dirty="0" smtClean="0">
                          <a:latin typeface="Cambria" panose="02040503050406030204" pitchFamily="18" charset="0"/>
                          <a:ea typeface="Cambria" panose="02040503050406030204" pitchFamily="18" charset="0"/>
                        </a:rPr>
                        <a:t>RTS-02</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Handle no speech input</a:t>
                      </a:r>
                    </a:p>
                  </a:txBody>
                  <a:tcPr anchor="ctr"/>
                </a:tc>
                <a:tc>
                  <a:txBody>
                    <a:bodyPr/>
                    <a:lstStyle/>
                    <a:p>
                      <a:r>
                        <a:rPr lang="en-US" sz="1800" dirty="0">
                          <a:latin typeface="Cambria" panose="02040503050406030204" pitchFamily="18" charset="0"/>
                          <a:ea typeface="Cambria" panose="02040503050406030204" pitchFamily="18" charset="0"/>
                        </a:rPr>
                        <a:t>1. Start application 2. Stay silent for 10 seconds</a:t>
                      </a:r>
                    </a:p>
                  </a:txBody>
                  <a:tcPr anchor="ctr"/>
                </a:tc>
                <a:tc>
                  <a:txBody>
                    <a:bodyPr/>
                    <a:lstStyle/>
                    <a:p>
                      <a:r>
                        <a:rPr lang="en-US" sz="1800" dirty="0">
                          <a:latin typeface="Cambria" panose="02040503050406030204" pitchFamily="18" charset="0"/>
                          <a:ea typeface="Cambria" panose="02040503050406030204" pitchFamily="18" charset="0"/>
                        </a:rPr>
                        <a:t>Subtitle overlay remains empty</a:t>
                      </a:r>
                    </a:p>
                  </a:txBody>
                  <a:tcPr anchor="ctr"/>
                </a:tc>
                <a:tc>
                  <a:txBody>
                    <a:bodyPr/>
                    <a:lstStyle/>
                    <a:p>
                      <a:r>
                        <a:rPr lang="en-US" sz="1800" dirty="0">
                          <a:latin typeface="Cambria" panose="02040503050406030204" pitchFamily="18" charset="0"/>
                          <a:ea typeface="Cambria" panose="02040503050406030204" pitchFamily="18" charset="0"/>
                        </a:rPr>
                        <a:t>Subtitle overlay remains empty</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bl>
          </a:graphicData>
        </a:graphic>
      </p:graphicFrame>
      <p:sp>
        <p:nvSpPr>
          <p:cNvPr id="14" name="Date Placeholder 6"/>
          <p:cNvSpPr txBox="1">
            <a:spLocks/>
          </p:cNvSpPr>
          <p:nvPr/>
        </p:nvSpPr>
        <p:spPr>
          <a:xfrm>
            <a:off x="152400"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2773641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Test Cases : Subtitle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21</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98353759"/>
              </p:ext>
            </p:extLst>
          </p:nvPr>
        </p:nvGraphicFramePr>
        <p:xfrm>
          <a:off x="152400" y="1157961"/>
          <a:ext cx="8915400" cy="3261360"/>
        </p:xfrm>
        <a:graphic>
          <a:graphicData uri="http://schemas.openxmlformats.org/drawingml/2006/table">
            <a:tbl>
              <a:tblPr firstRow="1" bandRow="1">
                <a:tableStyleId>{5C22544A-7EE6-4342-B048-85BDC9FD1C3A}</a:tableStyleId>
              </a:tblPr>
              <a:tblGrid>
                <a:gridCol w="997211">
                  <a:extLst>
                    <a:ext uri="{9D8B030D-6E8A-4147-A177-3AD203B41FA5}">
                      <a16:colId xmlns:a16="http://schemas.microsoft.com/office/drawing/2014/main" val="1740820138"/>
                    </a:ext>
                  </a:extLst>
                </a:gridCol>
                <a:gridCol w="1974589">
                  <a:extLst>
                    <a:ext uri="{9D8B030D-6E8A-4147-A177-3AD203B41FA5}">
                      <a16:colId xmlns:a16="http://schemas.microsoft.com/office/drawing/2014/main" val="1306606686"/>
                    </a:ext>
                  </a:extLst>
                </a:gridCol>
                <a:gridCol w="1647623">
                  <a:extLst>
                    <a:ext uri="{9D8B030D-6E8A-4147-A177-3AD203B41FA5}">
                      <a16:colId xmlns:a16="http://schemas.microsoft.com/office/drawing/2014/main" val="60254882"/>
                    </a:ext>
                  </a:extLst>
                </a:gridCol>
                <a:gridCol w="1723117">
                  <a:extLst>
                    <a:ext uri="{9D8B030D-6E8A-4147-A177-3AD203B41FA5}">
                      <a16:colId xmlns:a16="http://schemas.microsoft.com/office/drawing/2014/main" val="2683717156"/>
                    </a:ext>
                  </a:extLst>
                </a:gridCol>
                <a:gridCol w="1635128">
                  <a:extLst>
                    <a:ext uri="{9D8B030D-6E8A-4147-A177-3AD203B41FA5}">
                      <a16:colId xmlns:a16="http://schemas.microsoft.com/office/drawing/2014/main" val="1793929955"/>
                    </a:ext>
                  </a:extLst>
                </a:gridCol>
                <a:gridCol w="937732">
                  <a:extLst>
                    <a:ext uri="{9D8B030D-6E8A-4147-A177-3AD203B41FA5}">
                      <a16:colId xmlns:a16="http://schemas.microsoft.com/office/drawing/2014/main" val="532592168"/>
                    </a:ext>
                  </a:extLst>
                </a:gridCol>
              </a:tblGrid>
              <a:tr h="289860">
                <a:tc>
                  <a:txBody>
                    <a:bodyPr/>
                    <a:lstStyle/>
                    <a:p>
                      <a:r>
                        <a:rPr lang="en-US" sz="1600" dirty="0" smtClean="0"/>
                        <a:t>TID</a:t>
                      </a:r>
                      <a:endParaRPr lang="en-US" sz="1600" dirty="0"/>
                    </a:p>
                  </a:txBody>
                  <a:tcPr/>
                </a:tc>
                <a:tc>
                  <a:txBody>
                    <a:bodyPr/>
                    <a:lstStyle/>
                    <a:p>
                      <a:r>
                        <a:rPr lang="en-US" sz="1600" dirty="0" smtClean="0"/>
                        <a:t>Description</a:t>
                      </a:r>
                      <a:endParaRPr lang="en-US" sz="1600" dirty="0"/>
                    </a:p>
                  </a:txBody>
                  <a:tcPr/>
                </a:tc>
                <a:tc>
                  <a:txBody>
                    <a:bodyPr/>
                    <a:lstStyle/>
                    <a:p>
                      <a:r>
                        <a:rPr lang="en-US" sz="1600" dirty="0" smtClean="0"/>
                        <a:t>Steps</a:t>
                      </a:r>
                      <a:endParaRPr lang="en-US" sz="1600" dirty="0"/>
                    </a:p>
                  </a:txBody>
                  <a:tcPr/>
                </a:tc>
                <a:tc>
                  <a:txBody>
                    <a:bodyPr/>
                    <a:lstStyle/>
                    <a:p>
                      <a:r>
                        <a:rPr lang="en-US" sz="1600" dirty="0" smtClean="0"/>
                        <a:t>Expected Output</a:t>
                      </a:r>
                      <a:endParaRPr lang="en-US" sz="1600" dirty="0"/>
                    </a:p>
                  </a:txBody>
                  <a:tcPr/>
                </a:tc>
                <a:tc>
                  <a:txBody>
                    <a:bodyPr/>
                    <a:lstStyle/>
                    <a:p>
                      <a:r>
                        <a:rPr lang="en-US" sz="1600" dirty="0" smtClean="0"/>
                        <a:t>Actual Output</a:t>
                      </a:r>
                      <a:endParaRPr lang="en-US" sz="1600" dirty="0"/>
                    </a:p>
                  </a:txBody>
                  <a:tcPr/>
                </a:tc>
                <a:tc>
                  <a:txBody>
                    <a:bodyPr/>
                    <a:lstStyle/>
                    <a:p>
                      <a:r>
                        <a:rPr lang="en-US" sz="1600" dirty="0" smtClean="0"/>
                        <a:t>Pass/Fail</a:t>
                      </a:r>
                      <a:endParaRPr lang="en-US" sz="1600" dirty="0"/>
                    </a:p>
                  </a:txBody>
                  <a:tcPr/>
                </a:tc>
                <a:extLst>
                  <a:ext uri="{0D108BD9-81ED-4DB2-BD59-A6C34878D82A}">
                    <a16:rowId xmlns:a16="http://schemas.microsoft.com/office/drawing/2014/main" val="2386827248"/>
                  </a:ext>
                </a:extLst>
              </a:tr>
              <a:tr h="1143558">
                <a:tc>
                  <a:txBody>
                    <a:bodyPr/>
                    <a:lstStyle/>
                    <a:p>
                      <a:r>
                        <a:rPr lang="en-US" sz="1800" dirty="0" smtClean="0">
                          <a:latin typeface="Cambria" panose="02040503050406030204" pitchFamily="18" charset="0"/>
                          <a:ea typeface="Cambria" panose="02040503050406030204" pitchFamily="18" charset="0"/>
                        </a:rPr>
                        <a:t>RTS-03</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Start subtitles overlay</a:t>
                      </a:r>
                    </a:p>
                  </a:txBody>
                  <a:tcPr anchor="ctr"/>
                </a:tc>
                <a:tc>
                  <a:txBody>
                    <a:bodyPr/>
                    <a:lstStyle/>
                    <a:p>
                      <a:r>
                        <a:rPr lang="en-US" sz="1800" dirty="0">
                          <a:latin typeface="Cambria" panose="02040503050406030204" pitchFamily="18" charset="0"/>
                          <a:ea typeface="Cambria" panose="02040503050406030204" pitchFamily="18" charset="0"/>
                        </a:rPr>
                        <a:t>1. Start application 2. Call start_subtitle() function</a:t>
                      </a:r>
                    </a:p>
                  </a:txBody>
                  <a:tcPr anchor="ctr"/>
                </a:tc>
                <a:tc>
                  <a:txBody>
                    <a:bodyPr/>
                    <a:lstStyle/>
                    <a:p>
                      <a:r>
                        <a:rPr lang="en-US" sz="1800" dirty="0">
                          <a:latin typeface="Cambria" panose="02040503050406030204" pitchFamily="18" charset="0"/>
                          <a:ea typeface="Cambria" panose="02040503050406030204" pitchFamily="18" charset="0"/>
                        </a:rPr>
                        <a:t>Subtitle overlay appears on screen</a:t>
                      </a:r>
                    </a:p>
                  </a:txBody>
                  <a:tcPr anchor="ctr"/>
                </a:tc>
                <a:tc>
                  <a:txBody>
                    <a:bodyPr/>
                    <a:lstStyle/>
                    <a:p>
                      <a:r>
                        <a:rPr lang="en-US" sz="1800" dirty="0">
                          <a:latin typeface="Cambria" panose="02040503050406030204" pitchFamily="18" charset="0"/>
                          <a:ea typeface="Cambria" panose="02040503050406030204" pitchFamily="18" charset="0"/>
                        </a:rPr>
                        <a:t>Subtitle overlay appears on screen</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81002725"/>
                  </a:ext>
                </a:extLst>
              </a:tr>
              <a:tr h="1143558">
                <a:tc>
                  <a:txBody>
                    <a:bodyPr/>
                    <a:lstStyle/>
                    <a:p>
                      <a:r>
                        <a:rPr lang="en-US" sz="1800" dirty="0" smtClean="0">
                          <a:latin typeface="Cambria" panose="02040503050406030204" pitchFamily="18" charset="0"/>
                          <a:ea typeface="Cambria" panose="02040503050406030204" pitchFamily="18" charset="0"/>
                        </a:rPr>
                        <a:t>RTS-04</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Stop</a:t>
                      </a:r>
                      <a:r>
                        <a:rPr lang="en-US" sz="1800" baseline="0" dirty="0" smtClean="0">
                          <a:latin typeface="Cambria" panose="02040503050406030204" pitchFamily="18" charset="0"/>
                          <a:ea typeface="Cambria" panose="02040503050406030204" pitchFamily="18" charset="0"/>
                        </a:rPr>
                        <a:t> </a:t>
                      </a:r>
                      <a:r>
                        <a:rPr lang="en-US" sz="1800" dirty="0" smtClean="0">
                          <a:latin typeface="Cambria" panose="02040503050406030204" pitchFamily="18" charset="0"/>
                          <a:ea typeface="Cambria" panose="02040503050406030204" pitchFamily="18" charset="0"/>
                        </a:rPr>
                        <a:t>subtitles </a:t>
                      </a:r>
                      <a:r>
                        <a:rPr lang="en-US" sz="1800" dirty="0">
                          <a:latin typeface="Cambria" panose="02040503050406030204" pitchFamily="18" charset="0"/>
                          <a:ea typeface="Cambria" panose="02040503050406030204" pitchFamily="18" charset="0"/>
                        </a:rPr>
                        <a:t>overlay</a:t>
                      </a:r>
                    </a:p>
                  </a:txBody>
                  <a:tcPr anchor="ctr"/>
                </a:tc>
                <a:tc>
                  <a:txBody>
                    <a:bodyPr/>
                    <a:lstStyle/>
                    <a:p>
                      <a:r>
                        <a:rPr lang="en-US" sz="1800" dirty="0">
                          <a:latin typeface="Cambria" panose="02040503050406030204" pitchFamily="18" charset="0"/>
                          <a:ea typeface="Cambria" panose="02040503050406030204" pitchFamily="18" charset="0"/>
                        </a:rPr>
                        <a:t>1. Start application 2. Call stop_subtitle() function</a:t>
                      </a:r>
                    </a:p>
                  </a:txBody>
                  <a:tcPr anchor="ctr"/>
                </a:tc>
                <a:tc>
                  <a:txBody>
                    <a:bodyPr/>
                    <a:lstStyle/>
                    <a:p>
                      <a:r>
                        <a:rPr lang="en-US" sz="1800" dirty="0">
                          <a:latin typeface="Cambria" panose="02040503050406030204" pitchFamily="18" charset="0"/>
                          <a:ea typeface="Cambria" panose="02040503050406030204" pitchFamily="18" charset="0"/>
                        </a:rPr>
                        <a:t>Subtitle overlay disappears</a:t>
                      </a:r>
                    </a:p>
                  </a:txBody>
                  <a:tcPr anchor="ctr"/>
                </a:tc>
                <a:tc>
                  <a:txBody>
                    <a:bodyPr/>
                    <a:lstStyle/>
                    <a:p>
                      <a:r>
                        <a:rPr lang="en-US" sz="1800" dirty="0">
                          <a:latin typeface="Cambria" panose="02040503050406030204" pitchFamily="18" charset="0"/>
                          <a:ea typeface="Cambria" panose="02040503050406030204" pitchFamily="18" charset="0"/>
                        </a:rPr>
                        <a:t>Subtitle overlay disappears</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85303045"/>
                  </a:ext>
                </a:extLst>
              </a:tr>
            </a:tbl>
          </a:graphicData>
        </a:graphic>
      </p:graphicFrame>
      <p:sp>
        <p:nvSpPr>
          <p:cNvPr id="14" name="Date Placeholder 6"/>
          <p:cNvSpPr txBox="1">
            <a:spLocks/>
          </p:cNvSpPr>
          <p:nvPr/>
        </p:nvSpPr>
        <p:spPr>
          <a:xfrm>
            <a:off x="38100" y="6595954"/>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0073772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100" b="1" dirty="0">
                <a:latin typeface="Cambria" pitchFamily="18" charset="0"/>
                <a:ea typeface="Cambria" pitchFamily="18" charset="0"/>
              </a:rPr>
              <a:t>Test Cases : </a:t>
            </a:r>
            <a:r>
              <a:rPr lang="en-US" sz="3100" b="1" dirty="0" smtClean="0">
                <a:latin typeface="Cambria" pitchFamily="18" charset="0"/>
                <a:ea typeface="Cambria" pitchFamily="18" charset="0"/>
              </a:rPr>
              <a:t>Real time Translation </a:t>
            </a:r>
            <a:r>
              <a:rPr lang="en-US" sz="3100" b="1" dirty="0">
                <a:latin typeface="Cambria" pitchFamily="18" charset="0"/>
                <a:ea typeface="Cambria" pitchFamily="18" charset="0"/>
              </a:rPr>
              <a:t>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22</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834690206"/>
              </p:ext>
            </p:extLst>
          </p:nvPr>
        </p:nvGraphicFramePr>
        <p:xfrm>
          <a:off x="152400" y="1295400"/>
          <a:ext cx="8853197" cy="4114800"/>
        </p:xfrm>
        <a:graphic>
          <a:graphicData uri="http://schemas.openxmlformats.org/drawingml/2006/table">
            <a:tbl>
              <a:tblPr firstRow="1" bandRow="1">
                <a:tableStyleId>{5C22544A-7EE6-4342-B048-85BDC9FD1C3A}</a:tableStyleId>
              </a:tblPr>
              <a:tblGrid>
                <a:gridCol w="990253">
                  <a:extLst>
                    <a:ext uri="{9D8B030D-6E8A-4147-A177-3AD203B41FA5}">
                      <a16:colId xmlns:a16="http://schemas.microsoft.com/office/drawing/2014/main" val="1740820138"/>
                    </a:ext>
                  </a:extLst>
                </a:gridCol>
                <a:gridCol w="1960812">
                  <a:extLst>
                    <a:ext uri="{9D8B030D-6E8A-4147-A177-3AD203B41FA5}">
                      <a16:colId xmlns:a16="http://schemas.microsoft.com/office/drawing/2014/main" val="1306606686"/>
                    </a:ext>
                  </a:extLst>
                </a:gridCol>
                <a:gridCol w="1636127">
                  <a:extLst>
                    <a:ext uri="{9D8B030D-6E8A-4147-A177-3AD203B41FA5}">
                      <a16:colId xmlns:a16="http://schemas.microsoft.com/office/drawing/2014/main" val="60254882"/>
                    </a:ext>
                  </a:extLst>
                </a:gridCol>
                <a:gridCol w="1711095">
                  <a:extLst>
                    <a:ext uri="{9D8B030D-6E8A-4147-A177-3AD203B41FA5}">
                      <a16:colId xmlns:a16="http://schemas.microsoft.com/office/drawing/2014/main" val="2683717156"/>
                    </a:ext>
                  </a:extLst>
                </a:gridCol>
                <a:gridCol w="1623720">
                  <a:extLst>
                    <a:ext uri="{9D8B030D-6E8A-4147-A177-3AD203B41FA5}">
                      <a16:colId xmlns:a16="http://schemas.microsoft.com/office/drawing/2014/main" val="1793929955"/>
                    </a:ext>
                  </a:extLst>
                </a:gridCol>
                <a:gridCol w="931190">
                  <a:extLst>
                    <a:ext uri="{9D8B030D-6E8A-4147-A177-3AD203B41FA5}">
                      <a16:colId xmlns:a16="http://schemas.microsoft.com/office/drawing/2014/main" val="532592168"/>
                    </a:ext>
                  </a:extLst>
                </a:gridCol>
              </a:tblGrid>
              <a:tr h="363175">
                <a:tc>
                  <a:txBody>
                    <a:bodyPr/>
                    <a:lstStyle/>
                    <a:p>
                      <a:r>
                        <a:rPr lang="en-US" sz="1800" dirty="0" smtClean="0"/>
                        <a:t>TID</a:t>
                      </a:r>
                      <a:endParaRPr lang="en-US" sz="1800" dirty="0"/>
                    </a:p>
                  </a:txBody>
                  <a:tcPr/>
                </a:tc>
                <a:tc>
                  <a:txBody>
                    <a:bodyPr/>
                    <a:lstStyle/>
                    <a:p>
                      <a:r>
                        <a:rPr lang="en-US" sz="1800" dirty="0" smtClean="0"/>
                        <a:t>Description</a:t>
                      </a:r>
                      <a:endParaRPr lang="en-US" sz="1800" dirty="0"/>
                    </a:p>
                  </a:txBody>
                  <a:tcPr/>
                </a:tc>
                <a:tc>
                  <a:txBody>
                    <a:bodyPr/>
                    <a:lstStyle/>
                    <a:p>
                      <a:r>
                        <a:rPr lang="en-US" sz="1800" dirty="0" smtClean="0"/>
                        <a:t>Steps</a:t>
                      </a:r>
                      <a:endParaRPr lang="en-US" sz="1800" dirty="0"/>
                    </a:p>
                  </a:txBody>
                  <a:tcPr/>
                </a:tc>
                <a:tc>
                  <a:txBody>
                    <a:bodyPr/>
                    <a:lstStyle/>
                    <a:p>
                      <a:r>
                        <a:rPr lang="en-US" sz="1800" dirty="0" smtClean="0"/>
                        <a:t>Expected Output</a:t>
                      </a:r>
                      <a:endParaRPr lang="en-US" sz="1800" dirty="0"/>
                    </a:p>
                  </a:txBody>
                  <a:tcPr/>
                </a:tc>
                <a:tc>
                  <a:txBody>
                    <a:bodyPr/>
                    <a:lstStyle/>
                    <a:p>
                      <a:r>
                        <a:rPr lang="en-US" sz="1800" dirty="0" smtClean="0"/>
                        <a:t>Actual Output</a:t>
                      </a:r>
                      <a:endParaRPr lang="en-US" sz="1800" dirty="0"/>
                    </a:p>
                  </a:txBody>
                  <a:tcPr/>
                </a:tc>
                <a:tc>
                  <a:txBody>
                    <a:bodyPr/>
                    <a:lstStyle/>
                    <a:p>
                      <a:r>
                        <a:rPr lang="en-US" sz="1800" dirty="0" smtClean="0"/>
                        <a:t>Pass/Fail</a:t>
                      </a:r>
                      <a:endParaRPr lang="en-US" sz="1800" dirty="0"/>
                    </a:p>
                  </a:txBody>
                  <a:tcPr/>
                </a:tc>
                <a:extLst>
                  <a:ext uri="{0D108BD9-81ED-4DB2-BD59-A6C34878D82A}">
                    <a16:rowId xmlns:a16="http://schemas.microsoft.com/office/drawing/2014/main" val="2386827248"/>
                  </a:ext>
                </a:extLst>
              </a:tr>
              <a:tr h="1452699">
                <a:tc>
                  <a:txBody>
                    <a:bodyPr/>
                    <a:lstStyle/>
                    <a:p>
                      <a:r>
                        <a:rPr lang="en-US" sz="1800" dirty="0" smtClean="0"/>
                        <a:t>RTT-01</a:t>
                      </a:r>
                      <a:endParaRPr lang="en-US" sz="1800" dirty="0"/>
                    </a:p>
                  </a:txBody>
                  <a:tcPr/>
                </a:tc>
                <a:tc>
                  <a:txBody>
                    <a:bodyPr/>
                    <a:lstStyle/>
                    <a:p>
                      <a:r>
                        <a:rPr lang="en-US" sz="1800" dirty="0"/>
                        <a:t>Start real-time translation</a:t>
                      </a:r>
                    </a:p>
                  </a:txBody>
                  <a:tcPr anchor="ctr"/>
                </a:tc>
                <a:tc>
                  <a:txBody>
                    <a:bodyPr/>
                    <a:lstStyle/>
                    <a:p>
                      <a:r>
                        <a:rPr lang="en-US" sz="1800" dirty="0"/>
                        <a:t>1. Start application 2. Call start_real_time_translation() function</a:t>
                      </a:r>
                    </a:p>
                  </a:txBody>
                  <a:tcPr anchor="ctr"/>
                </a:tc>
                <a:tc>
                  <a:txBody>
                    <a:bodyPr/>
                    <a:lstStyle/>
                    <a:p>
                      <a:r>
                        <a:rPr lang="en-US" sz="1800" dirty="0"/>
                        <a:t>Translation overlay appears on screen</a:t>
                      </a:r>
                    </a:p>
                  </a:txBody>
                  <a:tcPr anchor="ctr"/>
                </a:tc>
                <a:tc>
                  <a:txBody>
                    <a:bodyPr/>
                    <a:lstStyle/>
                    <a:p>
                      <a:r>
                        <a:rPr lang="en-US" sz="1800" dirty="0" smtClean="0"/>
                        <a:t>Translation overlay appears on screen</a:t>
                      </a:r>
                      <a:endParaRPr lang="en-US" sz="1800" dirty="0"/>
                    </a:p>
                  </a:txBody>
                  <a:tcPr anchor="ctr"/>
                </a:tc>
                <a:tc>
                  <a:txBody>
                    <a:bodyPr/>
                    <a:lstStyle/>
                    <a:p>
                      <a:r>
                        <a:rPr lang="en-US" sz="1800" dirty="0" smtClean="0"/>
                        <a:t>Pass</a:t>
                      </a:r>
                      <a:endParaRPr lang="en-US" sz="1800" dirty="0"/>
                    </a:p>
                  </a:txBody>
                  <a:tcPr/>
                </a:tc>
                <a:extLst>
                  <a:ext uri="{0D108BD9-81ED-4DB2-BD59-A6C34878D82A}">
                    <a16:rowId xmlns:a16="http://schemas.microsoft.com/office/drawing/2014/main" val="479395598"/>
                  </a:ext>
                </a:extLst>
              </a:tr>
              <a:tr h="1180318">
                <a:tc>
                  <a:txBody>
                    <a:bodyPr/>
                    <a:lstStyle/>
                    <a:p>
                      <a:r>
                        <a:rPr lang="en-US" sz="1800" dirty="0" smtClean="0"/>
                        <a:t>RTT-02</a:t>
                      </a:r>
                      <a:endParaRPr lang="en-US" sz="1800" dirty="0"/>
                    </a:p>
                  </a:txBody>
                  <a:tcPr/>
                </a:tc>
                <a:tc>
                  <a:txBody>
                    <a:bodyPr/>
                    <a:lstStyle/>
                    <a:p>
                      <a:r>
                        <a:rPr lang="en-US" sz="1800" dirty="0"/>
                        <a:t>Stop translation overlay</a:t>
                      </a:r>
                    </a:p>
                  </a:txBody>
                  <a:tcPr anchor="ctr"/>
                </a:tc>
                <a:tc>
                  <a:txBody>
                    <a:bodyPr/>
                    <a:lstStyle/>
                    <a:p>
                      <a:r>
                        <a:rPr lang="en-US" sz="1800" dirty="0"/>
                        <a:t>1. Start application 2. Call stop_real_time_translation() function</a:t>
                      </a:r>
                    </a:p>
                  </a:txBody>
                  <a:tcPr anchor="ctr"/>
                </a:tc>
                <a:tc>
                  <a:txBody>
                    <a:bodyPr/>
                    <a:lstStyle/>
                    <a:p>
                      <a:r>
                        <a:rPr lang="en-US" sz="1800" dirty="0"/>
                        <a:t>Translation overlay disappears</a:t>
                      </a:r>
                    </a:p>
                  </a:txBody>
                  <a:tcPr anchor="ctr"/>
                </a:tc>
                <a:tc>
                  <a:txBody>
                    <a:bodyPr/>
                    <a:lstStyle/>
                    <a:p>
                      <a:r>
                        <a:rPr lang="en-US" sz="1800" dirty="0"/>
                        <a:t>Translation overlay disappears</a:t>
                      </a:r>
                    </a:p>
                  </a:txBody>
                  <a:tcPr anchor="ctr"/>
                </a:tc>
                <a:tc>
                  <a:txBody>
                    <a:bodyPr/>
                    <a:lstStyle/>
                    <a:p>
                      <a:r>
                        <a:rPr lang="en-US" sz="1800" dirty="0" smtClean="0"/>
                        <a:t>Pass</a:t>
                      </a:r>
                      <a:endParaRPr lang="en-US" sz="1800" dirty="0"/>
                    </a:p>
                  </a:txBody>
                  <a:tcPr/>
                </a:tc>
                <a:extLst>
                  <a:ext uri="{0D108BD9-81ED-4DB2-BD59-A6C34878D82A}">
                    <a16:rowId xmlns:a16="http://schemas.microsoft.com/office/drawing/2014/main" val="2239194660"/>
                  </a:ext>
                </a:extLst>
              </a:tr>
            </a:tbl>
          </a:graphicData>
        </a:graphic>
      </p:graphicFrame>
      <p:sp>
        <p:nvSpPr>
          <p:cNvPr id="14" name="Date Placeholder 6"/>
          <p:cNvSpPr txBox="1">
            <a:spLocks/>
          </p:cNvSpPr>
          <p:nvPr/>
        </p:nvSpPr>
        <p:spPr>
          <a:xfrm>
            <a:off x="38100" y="6611204"/>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1507839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Test Cases : Real time Translation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23</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1849376264"/>
              </p:ext>
            </p:extLst>
          </p:nvPr>
        </p:nvGraphicFramePr>
        <p:xfrm>
          <a:off x="200520" y="1371600"/>
          <a:ext cx="8853197" cy="4114800"/>
        </p:xfrm>
        <a:graphic>
          <a:graphicData uri="http://schemas.openxmlformats.org/drawingml/2006/table">
            <a:tbl>
              <a:tblPr firstRow="1" bandRow="1">
                <a:tableStyleId>{5C22544A-7EE6-4342-B048-85BDC9FD1C3A}</a:tableStyleId>
              </a:tblPr>
              <a:tblGrid>
                <a:gridCol w="990253">
                  <a:extLst>
                    <a:ext uri="{9D8B030D-6E8A-4147-A177-3AD203B41FA5}">
                      <a16:colId xmlns:a16="http://schemas.microsoft.com/office/drawing/2014/main" val="3184801080"/>
                    </a:ext>
                  </a:extLst>
                </a:gridCol>
                <a:gridCol w="1960812">
                  <a:extLst>
                    <a:ext uri="{9D8B030D-6E8A-4147-A177-3AD203B41FA5}">
                      <a16:colId xmlns:a16="http://schemas.microsoft.com/office/drawing/2014/main" val="2735032817"/>
                    </a:ext>
                  </a:extLst>
                </a:gridCol>
                <a:gridCol w="1636127">
                  <a:extLst>
                    <a:ext uri="{9D8B030D-6E8A-4147-A177-3AD203B41FA5}">
                      <a16:colId xmlns:a16="http://schemas.microsoft.com/office/drawing/2014/main" val="3738599061"/>
                    </a:ext>
                  </a:extLst>
                </a:gridCol>
                <a:gridCol w="1711095">
                  <a:extLst>
                    <a:ext uri="{9D8B030D-6E8A-4147-A177-3AD203B41FA5}">
                      <a16:colId xmlns:a16="http://schemas.microsoft.com/office/drawing/2014/main" val="2166715211"/>
                    </a:ext>
                  </a:extLst>
                </a:gridCol>
                <a:gridCol w="1623720">
                  <a:extLst>
                    <a:ext uri="{9D8B030D-6E8A-4147-A177-3AD203B41FA5}">
                      <a16:colId xmlns:a16="http://schemas.microsoft.com/office/drawing/2014/main" val="4177745504"/>
                    </a:ext>
                  </a:extLst>
                </a:gridCol>
                <a:gridCol w="931190">
                  <a:extLst>
                    <a:ext uri="{9D8B030D-6E8A-4147-A177-3AD203B41FA5}">
                      <a16:colId xmlns:a16="http://schemas.microsoft.com/office/drawing/2014/main" val="751164675"/>
                    </a:ext>
                  </a:extLst>
                </a:gridCol>
              </a:tblGrid>
              <a:tr h="363175">
                <a:tc>
                  <a:txBody>
                    <a:bodyPr/>
                    <a:lstStyle/>
                    <a:p>
                      <a:r>
                        <a:rPr lang="en-US" sz="1800" dirty="0" smtClean="0"/>
                        <a:t>TID</a:t>
                      </a:r>
                      <a:endParaRPr lang="en-US" sz="1800" dirty="0"/>
                    </a:p>
                  </a:txBody>
                  <a:tcPr/>
                </a:tc>
                <a:tc>
                  <a:txBody>
                    <a:bodyPr/>
                    <a:lstStyle/>
                    <a:p>
                      <a:r>
                        <a:rPr lang="en-US" sz="1800" dirty="0" smtClean="0"/>
                        <a:t>Description</a:t>
                      </a:r>
                      <a:endParaRPr lang="en-US" sz="1800" dirty="0"/>
                    </a:p>
                  </a:txBody>
                  <a:tcPr/>
                </a:tc>
                <a:tc>
                  <a:txBody>
                    <a:bodyPr/>
                    <a:lstStyle/>
                    <a:p>
                      <a:r>
                        <a:rPr lang="en-US" sz="1800" dirty="0" smtClean="0"/>
                        <a:t>Steps</a:t>
                      </a:r>
                      <a:endParaRPr lang="en-US" sz="1800" dirty="0"/>
                    </a:p>
                  </a:txBody>
                  <a:tcPr/>
                </a:tc>
                <a:tc>
                  <a:txBody>
                    <a:bodyPr/>
                    <a:lstStyle/>
                    <a:p>
                      <a:r>
                        <a:rPr lang="en-US" sz="1800" dirty="0" smtClean="0"/>
                        <a:t>Expected Output</a:t>
                      </a:r>
                      <a:endParaRPr lang="en-US" sz="1800" dirty="0"/>
                    </a:p>
                  </a:txBody>
                  <a:tcPr/>
                </a:tc>
                <a:tc>
                  <a:txBody>
                    <a:bodyPr/>
                    <a:lstStyle/>
                    <a:p>
                      <a:r>
                        <a:rPr lang="en-US" sz="1800" dirty="0" smtClean="0"/>
                        <a:t>Actual Output</a:t>
                      </a:r>
                      <a:endParaRPr lang="en-US" sz="1800" dirty="0"/>
                    </a:p>
                  </a:txBody>
                  <a:tcPr/>
                </a:tc>
                <a:tc>
                  <a:txBody>
                    <a:bodyPr/>
                    <a:lstStyle/>
                    <a:p>
                      <a:r>
                        <a:rPr lang="en-US" sz="1800" dirty="0" smtClean="0"/>
                        <a:t>Pass/Fail</a:t>
                      </a:r>
                      <a:endParaRPr lang="en-US" sz="1800" dirty="0"/>
                    </a:p>
                  </a:txBody>
                  <a:tcPr/>
                </a:tc>
                <a:extLst>
                  <a:ext uri="{0D108BD9-81ED-4DB2-BD59-A6C34878D82A}">
                    <a16:rowId xmlns:a16="http://schemas.microsoft.com/office/drawing/2014/main" val="3643868200"/>
                  </a:ext>
                </a:extLst>
              </a:tr>
              <a:tr h="1180318">
                <a:tc>
                  <a:txBody>
                    <a:bodyPr/>
                    <a:lstStyle/>
                    <a:p>
                      <a:r>
                        <a:rPr lang="en-US" sz="1800" dirty="0" smtClean="0"/>
                        <a:t>RTT-03</a:t>
                      </a:r>
                      <a:endParaRPr lang="en-US" sz="1800" dirty="0"/>
                    </a:p>
                  </a:txBody>
                  <a:tcPr/>
                </a:tc>
                <a:tc>
                  <a:txBody>
                    <a:bodyPr/>
                    <a:lstStyle/>
                    <a:p>
                      <a:r>
                        <a:rPr lang="en-US" sz="1800" dirty="0"/>
                        <a:t>Verify English to Hindi translation</a:t>
                      </a:r>
                    </a:p>
                  </a:txBody>
                  <a:tcPr anchor="ctr"/>
                </a:tc>
                <a:tc>
                  <a:txBody>
                    <a:bodyPr/>
                    <a:lstStyle/>
                    <a:p>
                      <a:r>
                        <a:rPr lang="en-US" sz="1800" dirty="0"/>
                        <a:t>1. Start application 2. Select 'English to Hindi' option 3. Speak in English</a:t>
                      </a:r>
                    </a:p>
                  </a:txBody>
                  <a:tcPr anchor="ctr"/>
                </a:tc>
                <a:tc>
                  <a:txBody>
                    <a:bodyPr/>
                    <a:lstStyle/>
                    <a:p>
                      <a:r>
                        <a:rPr lang="en-US" sz="1800" dirty="0"/>
                        <a:t>Translated text appears in Hindi</a:t>
                      </a:r>
                    </a:p>
                  </a:txBody>
                  <a:tcPr anchor="ctr"/>
                </a:tc>
                <a:tc>
                  <a:txBody>
                    <a:bodyPr/>
                    <a:lstStyle/>
                    <a:p>
                      <a:r>
                        <a:rPr lang="en-US" sz="1800" dirty="0"/>
                        <a:t>Translated text appears in Hindi</a:t>
                      </a:r>
                    </a:p>
                  </a:txBody>
                  <a:tcPr anchor="ctr"/>
                </a:tc>
                <a:tc>
                  <a:txBody>
                    <a:bodyPr/>
                    <a:lstStyle/>
                    <a:p>
                      <a:r>
                        <a:rPr lang="en-US" sz="1800" dirty="0" smtClean="0"/>
                        <a:t>Pass</a:t>
                      </a:r>
                      <a:endParaRPr lang="en-US" sz="1800" dirty="0"/>
                    </a:p>
                  </a:txBody>
                  <a:tcPr/>
                </a:tc>
                <a:extLst>
                  <a:ext uri="{0D108BD9-81ED-4DB2-BD59-A6C34878D82A}">
                    <a16:rowId xmlns:a16="http://schemas.microsoft.com/office/drawing/2014/main" val="3291427384"/>
                  </a:ext>
                </a:extLst>
              </a:tr>
              <a:tr h="1180318">
                <a:tc>
                  <a:txBody>
                    <a:bodyPr/>
                    <a:lstStyle/>
                    <a:p>
                      <a:r>
                        <a:rPr lang="en-US" sz="1800" dirty="0" smtClean="0"/>
                        <a:t>RTT-04</a:t>
                      </a:r>
                      <a:endParaRPr lang="en-US" sz="1800" dirty="0"/>
                    </a:p>
                  </a:txBody>
                  <a:tcPr/>
                </a:tc>
                <a:tc>
                  <a:txBody>
                    <a:bodyPr/>
                    <a:lstStyle/>
                    <a:p>
                      <a:r>
                        <a:rPr lang="en-US" sz="1800" dirty="0"/>
                        <a:t>Verify Hindi to English translation</a:t>
                      </a:r>
                    </a:p>
                  </a:txBody>
                  <a:tcPr anchor="ctr"/>
                </a:tc>
                <a:tc>
                  <a:txBody>
                    <a:bodyPr/>
                    <a:lstStyle/>
                    <a:p>
                      <a:r>
                        <a:rPr lang="en-US" sz="1800" dirty="0"/>
                        <a:t>1. Start application 2. Select 'Hindi to English' option 3. Speak in Hindi</a:t>
                      </a:r>
                    </a:p>
                  </a:txBody>
                  <a:tcPr anchor="ctr"/>
                </a:tc>
                <a:tc>
                  <a:txBody>
                    <a:bodyPr/>
                    <a:lstStyle/>
                    <a:p>
                      <a:r>
                        <a:rPr lang="en-US" sz="1800" dirty="0"/>
                        <a:t>Translated text appears in English</a:t>
                      </a:r>
                    </a:p>
                  </a:txBody>
                  <a:tcPr anchor="ctr"/>
                </a:tc>
                <a:tc>
                  <a:txBody>
                    <a:bodyPr/>
                    <a:lstStyle/>
                    <a:p>
                      <a:r>
                        <a:rPr lang="en-US" sz="1800" dirty="0"/>
                        <a:t>Subtitle overlay disappears</a:t>
                      </a:r>
                    </a:p>
                  </a:txBody>
                  <a:tcPr anchor="ctr"/>
                </a:tc>
                <a:tc>
                  <a:txBody>
                    <a:bodyPr/>
                    <a:lstStyle/>
                    <a:p>
                      <a:r>
                        <a:rPr lang="en-US" sz="1800" dirty="0" smtClean="0"/>
                        <a:t>Pass</a:t>
                      </a:r>
                      <a:endParaRPr lang="en-US" sz="1800" dirty="0"/>
                    </a:p>
                  </a:txBody>
                  <a:tcPr/>
                </a:tc>
                <a:extLst>
                  <a:ext uri="{0D108BD9-81ED-4DB2-BD59-A6C34878D82A}">
                    <a16:rowId xmlns:a16="http://schemas.microsoft.com/office/drawing/2014/main" val="3768339528"/>
                  </a:ext>
                </a:extLst>
              </a:tr>
            </a:tbl>
          </a:graphicData>
        </a:graphic>
      </p:graphicFrame>
      <p:sp>
        <p:nvSpPr>
          <p:cNvPr id="13" name="Date Placeholder 6"/>
          <p:cNvSpPr txBox="1">
            <a:spLocks/>
          </p:cNvSpPr>
          <p:nvPr/>
        </p:nvSpPr>
        <p:spPr>
          <a:xfrm>
            <a:off x="38100" y="6565490"/>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910389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Test Cases : Real time Translation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24</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262542218"/>
              </p:ext>
            </p:extLst>
          </p:nvPr>
        </p:nvGraphicFramePr>
        <p:xfrm>
          <a:off x="300046" y="1066800"/>
          <a:ext cx="8644901" cy="4998720"/>
        </p:xfrm>
        <a:graphic>
          <a:graphicData uri="http://schemas.openxmlformats.org/drawingml/2006/table">
            <a:tbl>
              <a:tblPr firstRow="1" bandRow="1">
                <a:tableStyleId>{5C22544A-7EE6-4342-B048-85BDC9FD1C3A}</a:tableStyleId>
              </a:tblPr>
              <a:tblGrid>
                <a:gridCol w="966955">
                  <a:extLst>
                    <a:ext uri="{9D8B030D-6E8A-4147-A177-3AD203B41FA5}">
                      <a16:colId xmlns:a16="http://schemas.microsoft.com/office/drawing/2014/main" val="1740820138"/>
                    </a:ext>
                  </a:extLst>
                </a:gridCol>
                <a:gridCol w="1914679">
                  <a:extLst>
                    <a:ext uri="{9D8B030D-6E8A-4147-A177-3AD203B41FA5}">
                      <a16:colId xmlns:a16="http://schemas.microsoft.com/office/drawing/2014/main" val="1306606686"/>
                    </a:ext>
                  </a:extLst>
                </a:gridCol>
                <a:gridCol w="1597633">
                  <a:extLst>
                    <a:ext uri="{9D8B030D-6E8A-4147-A177-3AD203B41FA5}">
                      <a16:colId xmlns:a16="http://schemas.microsoft.com/office/drawing/2014/main" val="60254882"/>
                    </a:ext>
                  </a:extLst>
                </a:gridCol>
                <a:gridCol w="1670836">
                  <a:extLst>
                    <a:ext uri="{9D8B030D-6E8A-4147-A177-3AD203B41FA5}">
                      <a16:colId xmlns:a16="http://schemas.microsoft.com/office/drawing/2014/main" val="2683717156"/>
                    </a:ext>
                  </a:extLst>
                </a:gridCol>
                <a:gridCol w="1585517">
                  <a:extLst>
                    <a:ext uri="{9D8B030D-6E8A-4147-A177-3AD203B41FA5}">
                      <a16:colId xmlns:a16="http://schemas.microsoft.com/office/drawing/2014/main" val="1793929955"/>
                    </a:ext>
                  </a:extLst>
                </a:gridCol>
                <a:gridCol w="909281">
                  <a:extLst>
                    <a:ext uri="{9D8B030D-6E8A-4147-A177-3AD203B41FA5}">
                      <a16:colId xmlns:a16="http://schemas.microsoft.com/office/drawing/2014/main" val="532592168"/>
                    </a:ext>
                  </a:extLst>
                </a:gridCol>
              </a:tblGrid>
              <a:tr h="289860">
                <a:tc>
                  <a:txBody>
                    <a:bodyPr/>
                    <a:lstStyle/>
                    <a:p>
                      <a:r>
                        <a:rPr lang="en-US" sz="1600" dirty="0" smtClean="0">
                          <a:latin typeface="Cambria" panose="02040503050406030204" pitchFamily="18" charset="0"/>
                          <a:ea typeface="Cambria" panose="02040503050406030204" pitchFamily="18" charset="0"/>
                        </a:rPr>
                        <a:t>TID</a:t>
                      </a:r>
                      <a:endParaRPr lang="en-US" sz="1600" dirty="0">
                        <a:latin typeface="Cambria" panose="02040503050406030204" pitchFamily="18" charset="0"/>
                        <a:ea typeface="Cambria" panose="02040503050406030204" pitchFamily="18" charset="0"/>
                      </a:endParaRPr>
                    </a:p>
                  </a:txBody>
                  <a:tcPr/>
                </a:tc>
                <a:tc>
                  <a:txBody>
                    <a:bodyPr/>
                    <a:lstStyle/>
                    <a:p>
                      <a:r>
                        <a:rPr lang="en-US" sz="1600" dirty="0" smtClean="0">
                          <a:latin typeface="Cambria" panose="02040503050406030204" pitchFamily="18" charset="0"/>
                          <a:ea typeface="Cambria" panose="02040503050406030204" pitchFamily="18" charset="0"/>
                        </a:rPr>
                        <a:t>Description</a:t>
                      </a:r>
                      <a:endParaRPr lang="en-US" sz="1600" dirty="0">
                        <a:latin typeface="Cambria" panose="02040503050406030204" pitchFamily="18" charset="0"/>
                        <a:ea typeface="Cambria" panose="02040503050406030204" pitchFamily="18" charset="0"/>
                      </a:endParaRPr>
                    </a:p>
                  </a:txBody>
                  <a:tcPr/>
                </a:tc>
                <a:tc>
                  <a:txBody>
                    <a:bodyPr/>
                    <a:lstStyle/>
                    <a:p>
                      <a:r>
                        <a:rPr lang="en-US" sz="1600" dirty="0" smtClean="0">
                          <a:latin typeface="Cambria" panose="02040503050406030204" pitchFamily="18" charset="0"/>
                          <a:ea typeface="Cambria" panose="02040503050406030204" pitchFamily="18" charset="0"/>
                        </a:rPr>
                        <a:t>Steps</a:t>
                      </a:r>
                      <a:endParaRPr lang="en-US" sz="1600" dirty="0">
                        <a:latin typeface="Cambria" panose="02040503050406030204" pitchFamily="18" charset="0"/>
                        <a:ea typeface="Cambria" panose="02040503050406030204" pitchFamily="18" charset="0"/>
                      </a:endParaRPr>
                    </a:p>
                  </a:txBody>
                  <a:tcPr/>
                </a:tc>
                <a:tc>
                  <a:txBody>
                    <a:bodyPr/>
                    <a:lstStyle/>
                    <a:p>
                      <a:r>
                        <a:rPr lang="en-US" sz="1600" dirty="0" smtClean="0">
                          <a:latin typeface="Cambria" panose="02040503050406030204" pitchFamily="18" charset="0"/>
                          <a:ea typeface="Cambria" panose="02040503050406030204" pitchFamily="18" charset="0"/>
                        </a:rPr>
                        <a:t>Expected Output</a:t>
                      </a:r>
                      <a:endParaRPr lang="en-US" sz="1600" dirty="0">
                        <a:latin typeface="Cambria" panose="02040503050406030204" pitchFamily="18" charset="0"/>
                        <a:ea typeface="Cambria" panose="02040503050406030204" pitchFamily="18" charset="0"/>
                      </a:endParaRPr>
                    </a:p>
                  </a:txBody>
                  <a:tcPr/>
                </a:tc>
                <a:tc>
                  <a:txBody>
                    <a:bodyPr/>
                    <a:lstStyle/>
                    <a:p>
                      <a:r>
                        <a:rPr lang="en-US" sz="1600" dirty="0" smtClean="0">
                          <a:latin typeface="Cambria" panose="02040503050406030204" pitchFamily="18" charset="0"/>
                          <a:ea typeface="Cambria" panose="02040503050406030204" pitchFamily="18" charset="0"/>
                        </a:rPr>
                        <a:t>Actual Output</a:t>
                      </a:r>
                      <a:endParaRPr lang="en-US" sz="1600" dirty="0">
                        <a:latin typeface="Cambria" panose="02040503050406030204" pitchFamily="18" charset="0"/>
                        <a:ea typeface="Cambria" panose="02040503050406030204" pitchFamily="18" charset="0"/>
                      </a:endParaRPr>
                    </a:p>
                  </a:txBody>
                  <a:tcPr/>
                </a:tc>
                <a:tc>
                  <a:txBody>
                    <a:bodyPr/>
                    <a:lstStyle/>
                    <a:p>
                      <a:r>
                        <a:rPr lang="en-US" sz="1600" dirty="0" smtClean="0">
                          <a:latin typeface="Cambria" panose="02040503050406030204" pitchFamily="18" charset="0"/>
                          <a:ea typeface="Cambria" panose="02040503050406030204" pitchFamily="18" charset="0"/>
                        </a:rPr>
                        <a:t>Pass/Fail</a:t>
                      </a:r>
                      <a:endParaRPr lang="en-US" sz="16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143558">
                <a:tc>
                  <a:txBody>
                    <a:bodyPr/>
                    <a:lstStyle/>
                    <a:p>
                      <a:r>
                        <a:rPr lang="en-US" sz="1600" dirty="0" smtClean="0">
                          <a:latin typeface="Cambria" panose="02040503050406030204" pitchFamily="18" charset="0"/>
                          <a:ea typeface="Cambria" panose="02040503050406030204" pitchFamily="18" charset="0"/>
                        </a:rPr>
                        <a:t>RTT-05</a:t>
                      </a:r>
                      <a:endParaRPr lang="en-US" sz="1600" dirty="0">
                        <a:latin typeface="Cambria" panose="02040503050406030204" pitchFamily="18" charset="0"/>
                        <a:ea typeface="Cambria" panose="02040503050406030204" pitchFamily="18" charset="0"/>
                      </a:endParaRPr>
                    </a:p>
                  </a:txBody>
                  <a:tcPr/>
                </a:tc>
                <a:tc>
                  <a:txBody>
                    <a:bodyPr/>
                    <a:lstStyle/>
                    <a:p>
                      <a:r>
                        <a:rPr lang="en-US" sz="1600" dirty="0">
                          <a:latin typeface="Cambria" panose="02040503050406030204" pitchFamily="18" charset="0"/>
                          <a:ea typeface="Cambria" panose="02040503050406030204" pitchFamily="18" charset="0"/>
                        </a:rPr>
                        <a:t>Verify English to French translation</a:t>
                      </a:r>
                    </a:p>
                  </a:txBody>
                  <a:tcPr anchor="ctr"/>
                </a:tc>
                <a:tc>
                  <a:txBody>
                    <a:bodyPr/>
                    <a:lstStyle/>
                    <a:p>
                      <a:r>
                        <a:rPr lang="en-US" sz="1600" dirty="0">
                          <a:latin typeface="Cambria" panose="02040503050406030204" pitchFamily="18" charset="0"/>
                          <a:ea typeface="Cambria" panose="02040503050406030204" pitchFamily="18" charset="0"/>
                        </a:rPr>
                        <a:t>1. Start application 2. Select 'English to French' option 3. Speak in English</a:t>
                      </a:r>
                    </a:p>
                  </a:txBody>
                  <a:tcPr anchor="ctr"/>
                </a:tc>
                <a:tc>
                  <a:txBody>
                    <a:bodyPr/>
                    <a:lstStyle/>
                    <a:p>
                      <a:r>
                        <a:rPr lang="en-US" sz="1600" dirty="0">
                          <a:latin typeface="Cambria" panose="02040503050406030204" pitchFamily="18" charset="0"/>
                          <a:ea typeface="Cambria" panose="02040503050406030204" pitchFamily="18" charset="0"/>
                        </a:rPr>
                        <a:t>Translated text appears in French</a:t>
                      </a:r>
                    </a:p>
                  </a:txBody>
                  <a:tcPr anchor="ctr"/>
                </a:tc>
                <a:tc>
                  <a:txBody>
                    <a:bodyPr/>
                    <a:lstStyle/>
                    <a:p>
                      <a:r>
                        <a:rPr lang="en-US" sz="1600" dirty="0">
                          <a:latin typeface="Cambria" panose="02040503050406030204" pitchFamily="18" charset="0"/>
                          <a:ea typeface="Cambria" panose="02040503050406030204" pitchFamily="18" charset="0"/>
                        </a:rPr>
                        <a:t>Translated text appears in French</a:t>
                      </a:r>
                    </a:p>
                  </a:txBody>
                  <a:tcPr anchor="ctr"/>
                </a:tc>
                <a:tc>
                  <a:txBody>
                    <a:bodyPr/>
                    <a:lstStyle/>
                    <a:p>
                      <a:r>
                        <a:rPr lang="en-US" sz="1600" dirty="0" smtClean="0">
                          <a:latin typeface="Cambria" panose="02040503050406030204" pitchFamily="18" charset="0"/>
                          <a:ea typeface="Cambria" panose="02040503050406030204" pitchFamily="18" charset="0"/>
                        </a:rPr>
                        <a:t>Pass</a:t>
                      </a:r>
                      <a:endParaRPr lang="en-US" sz="16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79395598"/>
                  </a:ext>
                </a:extLst>
              </a:tr>
              <a:tr h="1143558">
                <a:tc>
                  <a:txBody>
                    <a:bodyPr/>
                    <a:lstStyle/>
                    <a:p>
                      <a:r>
                        <a:rPr lang="en-US" sz="1600" dirty="0" smtClean="0">
                          <a:latin typeface="Cambria" panose="02040503050406030204" pitchFamily="18" charset="0"/>
                          <a:ea typeface="Cambria" panose="02040503050406030204" pitchFamily="18" charset="0"/>
                        </a:rPr>
                        <a:t>RTT-06</a:t>
                      </a:r>
                      <a:endParaRPr lang="en-US" sz="1600" dirty="0">
                        <a:latin typeface="Cambria" panose="02040503050406030204" pitchFamily="18" charset="0"/>
                        <a:ea typeface="Cambria" panose="02040503050406030204" pitchFamily="18" charset="0"/>
                      </a:endParaRPr>
                    </a:p>
                  </a:txBody>
                  <a:tcPr/>
                </a:tc>
                <a:tc>
                  <a:txBody>
                    <a:bodyPr/>
                    <a:lstStyle/>
                    <a:p>
                      <a:r>
                        <a:rPr lang="en-US" sz="1600" dirty="0">
                          <a:latin typeface="Cambria" panose="02040503050406030204" pitchFamily="18" charset="0"/>
                          <a:ea typeface="Cambria" panose="02040503050406030204" pitchFamily="18" charset="0"/>
                        </a:rPr>
                        <a:t>Verify English to German translation</a:t>
                      </a:r>
                    </a:p>
                  </a:txBody>
                  <a:tcPr anchor="ctr"/>
                </a:tc>
                <a:tc>
                  <a:txBody>
                    <a:bodyPr/>
                    <a:lstStyle/>
                    <a:p>
                      <a:r>
                        <a:rPr lang="en-US" sz="1600" dirty="0">
                          <a:latin typeface="Cambria" panose="02040503050406030204" pitchFamily="18" charset="0"/>
                          <a:ea typeface="Cambria" panose="02040503050406030204" pitchFamily="18" charset="0"/>
                        </a:rPr>
                        <a:t>1. Start application 2. Select 'English to German' option 3. Speak in English</a:t>
                      </a:r>
                    </a:p>
                  </a:txBody>
                  <a:tcPr anchor="ctr"/>
                </a:tc>
                <a:tc>
                  <a:txBody>
                    <a:bodyPr/>
                    <a:lstStyle/>
                    <a:p>
                      <a:r>
                        <a:rPr lang="en-US" sz="1600" dirty="0">
                          <a:latin typeface="Cambria" panose="02040503050406030204" pitchFamily="18" charset="0"/>
                          <a:ea typeface="Cambria" panose="02040503050406030204" pitchFamily="18" charset="0"/>
                        </a:rPr>
                        <a:t>Translated text appears in German</a:t>
                      </a:r>
                    </a:p>
                  </a:txBody>
                  <a:tcPr anchor="ctr"/>
                </a:tc>
                <a:tc>
                  <a:txBody>
                    <a:bodyPr/>
                    <a:lstStyle/>
                    <a:p>
                      <a:r>
                        <a:rPr lang="en-US" sz="1600" dirty="0">
                          <a:latin typeface="Cambria" panose="02040503050406030204" pitchFamily="18" charset="0"/>
                          <a:ea typeface="Cambria" panose="02040503050406030204" pitchFamily="18" charset="0"/>
                        </a:rPr>
                        <a:t>Translated text appears in German</a:t>
                      </a:r>
                    </a:p>
                  </a:txBody>
                  <a:tcPr anchor="ctr"/>
                </a:tc>
                <a:tc>
                  <a:txBody>
                    <a:bodyPr/>
                    <a:lstStyle/>
                    <a:p>
                      <a:r>
                        <a:rPr lang="en-US" sz="1600" dirty="0" smtClean="0">
                          <a:latin typeface="Cambria" panose="02040503050406030204" pitchFamily="18" charset="0"/>
                          <a:ea typeface="Cambria" panose="02040503050406030204" pitchFamily="18" charset="0"/>
                        </a:rPr>
                        <a:t>Pass</a:t>
                      </a:r>
                      <a:endParaRPr lang="en-US" sz="16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r h="1143558">
                <a:tc>
                  <a:txBody>
                    <a:bodyPr/>
                    <a:lstStyle/>
                    <a:p>
                      <a:r>
                        <a:rPr lang="en-US" sz="1600" dirty="0" smtClean="0">
                          <a:latin typeface="Cambria" panose="02040503050406030204" pitchFamily="18" charset="0"/>
                          <a:ea typeface="Cambria" panose="02040503050406030204" pitchFamily="18" charset="0"/>
                        </a:rPr>
                        <a:t>RTT-07</a:t>
                      </a:r>
                      <a:endParaRPr lang="en-US" sz="1600" dirty="0">
                        <a:latin typeface="Cambria" panose="02040503050406030204" pitchFamily="18" charset="0"/>
                        <a:ea typeface="Cambria" panose="02040503050406030204" pitchFamily="18" charset="0"/>
                      </a:endParaRPr>
                    </a:p>
                  </a:txBody>
                  <a:tcPr/>
                </a:tc>
                <a:tc>
                  <a:txBody>
                    <a:bodyPr/>
                    <a:lstStyle/>
                    <a:p>
                      <a:r>
                        <a:rPr lang="en-US" sz="1600" dirty="0">
                          <a:latin typeface="Cambria" panose="02040503050406030204" pitchFamily="18" charset="0"/>
                          <a:ea typeface="Cambria" panose="02040503050406030204" pitchFamily="18" charset="0"/>
                        </a:rPr>
                        <a:t>Handle non-supported language input</a:t>
                      </a:r>
                    </a:p>
                  </a:txBody>
                  <a:tcPr anchor="ctr"/>
                </a:tc>
                <a:tc>
                  <a:txBody>
                    <a:bodyPr/>
                    <a:lstStyle/>
                    <a:p>
                      <a:r>
                        <a:rPr lang="en-US" sz="1600" dirty="0">
                          <a:latin typeface="Cambria" panose="02040503050406030204" pitchFamily="18" charset="0"/>
                          <a:ea typeface="Cambria" panose="02040503050406030204" pitchFamily="18" charset="0"/>
                        </a:rPr>
                        <a:t>1. Start application 2. Speak in an unsupported language</a:t>
                      </a:r>
                    </a:p>
                  </a:txBody>
                  <a:tcPr anchor="ctr"/>
                </a:tc>
                <a:tc>
                  <a:txBody>
                    <a:bodyPr/>
                    <a:lstStyle/>
                    <a:p>
                      <a:r>
                        <a:rPr lang="en-US" sz="1600" dirty="0" smtClean="0">
                          <a:latin typeface="Cambria" panose="02040503050406030204" pitchFamily="18" charset="0"/>
                          <a:ea typeface="Cambria" panose="02040503050406030204" pitchFamily="18" charset="0"/>
                        </a:rPr>
                        <a:t>Displays ‘Could not understand Audio’</a:t>
                      </a:r>
                      <a:endParaRPr lang="en-US" sz="1600" dirty="0">
                        <a:latin typeface="Cambria" panose="02040503050406030204" pitchFamily="18" charset="0"/>
                        <a:ea typeface="Cambria" panose="02040503050406030204" pitchFamily="18" charset="0"/>
                      </a:endParaRPr>
                    </a:p>
                  </a:txBody>
                  <a:tcPr anchor="ctr"/>
                </a:tc>
                <a:tc>
                  <a:txBody>
                    <a:bodyPr/>
                    <a:lstStyle/>
                    <a:p>
                      <a:r>
                        <a:rPr lang="en-US" sz="1600" dirty="0" smtClean="0">
                          <a:latin typeface="Cambria" panose="02040503050406030204" pitchFamily="18" charset="0"/>
                          <a:ea typeface="Cambria" panose="02040503050406030204" pitchFamily="18" charset="0"/>
                        </a:rPr>
                        <a:t>Displays ‘Could not understand Audio’</a:t>
                      </a:r>
                      <a:endParaRPr lang="en-US" sz="1600" dirty="0">
                        <a:latin typeface="Cambria" panose="02040503050406030204" pitchFamily="18" charset="0"/>
                        <a:ea typeface="Cambria" panose="02040503050406030204" pitchFamily="18" charset="0"/>
                      </a:endParaRPr>
                    </a:p>
                  </a:txBody>
                  <a:tcPr anchor="ctr"/>
                </a:tc>
                <a:tc>
                  <a:txBody>
                    <a:bodyPr/>
                    <a:lstStyle/>
                    <a:p>
                      <a:r>
                        <a:rPr lang="en-US" sz="1600" dirty="0" smtClean="0">
                          <a:latin typeface="Cambria" panose="02040503050406030204" pitchFamily="18" charset="0"/>
                          <a:ea typeface="Cambria" panose="02040503050406030204" pitchFamily="18" charset="0"/>
                        </a:rPr>
                        <a:t>Pass</a:t>
                      </a:r>
                      <a:endParaRPr lang="en-US" sz="16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81002725"/>
                  </a:ext>
                </a:extLst>
              </a:tr>
            </a:tbl>
          </a:graphicData>
        </a:graphic>
      </p:graphicFrame>
      <p:sp>
        <p:nvSpPr>
          <p:cNvPr id="14" name="Date Placeholder 6"/>
          <p:cNvSpPr txBox="1">
            <a:spLocks/>
          </p:cNvSpPr>
          <p:nvPr/>
        </p:nvSpPr>
        <p:spPr>
          <a:xfrm>
            <a:off x="0" y="6574427"/>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5516127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100" b="1" dirty="0">
                <a:latin typeface="Cambria" pitchFamily="18" charset="0"/>
                <a:ea typeface="Cambria" pitchFamily="18" charset="0"/>
              </a:rPr>
              <a:t>Test Cases : </a:t>
            </a:r>
            <a:r>
              <a:rPr lang="en-US" sz="3100" b="1" dirty="0" smtClean="0">
                <a:latin typeface="Cambria" pitchFamily="18" charset="0"/>
                <a:ea typeface="Cambria" pitchFamily="18" charset="0"/>
              </a:rPr>
              <a:t>Gesture Customization Module</a:t>
            </a:r>
            <a:endParaRPr lang="en-US" sz="31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25</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4011778773"/>
              </p:ext>
            </p:extLst>
          </p:nvPr>
        </p:nvGraphicFramePr>
        <p:xfrm>
          <a:off x="76200" y="990600"/>
          <a:ext cx="8991600" cy="4663440"/>
        </p:xfrm>
        <a:graphic>
          <a:graphicData uri="http://schemas.openxmlformats.org/drawingml/2006/table">
            <a:tbl>
              <a:tblPr firstRow="1" bandRow="1">
                <a:tableStyleId>{5C22544A-7EE6-4342-B048-85BDC9FD1C3A}</a:tableStyleId>
              </a:tblPr>
              <a:tblGrid>
                <a:gridCol w="1005734">
                  <a:extLst>
                    <a:ext uri="{9D8B030D-6E8A-4147-A177-3AD203B41FA5}">
                      <a16:colId xmlns:a16="http://schemas.microsoft.com/office/drawing/2014/main" val="1740820138"/>
                    </a:ext>
                  </a:extLst>
                </a:gridCol>
                <a:gridCol w="1991466">
                  <a:extLst>
                    <a:ext uri="{9D8B030D-6E8A-4147-A177-3AD203B41FA5}">
                      <a16:colId xmlns:a16="http://schemas.microsoft.com/office/drawing/2014/main" val="1306606686"/>
                    </a:ext>
                  </a:extLst>
                </a:gridCol>
                <a:gridCol w="1661705">
                  <a:extLst>
                    <a:ext uri="{9D8B030D-6E8A-4147-A177-3AD203B41FA5}">
                      <a16:colId xmlns:a16="http://schemas.microsoft.com/office/drawing/2014/main" val="60254882"/>
                    </a:ext>
                  </a:extLst>
                </a:gridCol>
                <a:gridCol w="1737844">
                  <a:extLst>
                    <a:ext uri="{9D8B030D-6E8A-4147-A177-3AD203B41FA5}">
                      <a16:colId xmlns:a16="http://schemas.microsoft.com/office/drawing/2014/main" val="2683717156"/>
                    </a:ext>
                  </a:extLst>
                </a:gridCol>
                <a:gridCol w="1649104">
                  <a:extLst>
                    <a:ext uri="{9D8B030D-6E8A-4147-A177-3AD203B41FA5}">
                      <a16:colId xmlns:a16="http://schemas.microsoft.com/office/drawing/2014/main" val="1793929955"/>
                    </a:ext>
                  </a:extLst>
                </a:gridCol>
                <a:gridCol w="945747">
                  <a:extLst>
                    <a:ext uri="{9D8B030D-6E8A-4147-A177-3AD203B41FA5}">
                      <a16:colId xmlns:a16="http://schemas.microsoft.com/office/drawing/2014/main" val="532592168"/>
                    </a:ext>
                  </a:extLst>
                </a:gridCol>
              </a:tblGrid>
              <a:tr h="339483">
                <a:tc>
                  <a:txBody>
                    <a:bodyPr/>
                    <a:lstStyle/>
                    <a:p>
                      <a:r>
                        <a:rPr lang="en-US" sz="1800" dirty="0" smtClean="0">
                          <a:latin typeface="Cambria" panose="02040503050406030204" pitchFamily="18" charset="0"/>
                          <a:ea typeface="Cambria" panose="02040503050406030204" pitchFamily="18" charset="0"/>
                        </a:rPr>
                        <a:t>TID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Description</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Steps</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Expected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Actual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Pass/Fail</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103319">
                <a:tc>
                  <a:txBody>
                    <a:bodyPr/>
                    <a:lstStyle/>
                    <a:p>
                      <a:r>
                        <a:rPr lang="en-US" sz="1800" dirty="0" smtClean="0">
                          <a:latin typeface="Cambria" panose="02040503050406030204" pitchFamily="18" charset="0"/>
                          <a:ea typeface="Cambria" panose="02040503050406030204" pitchFamily="18" charset="0"/>
                        </a:rPr>
                        <a:t>CG-01</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Store a new custom gesture in database</a:t>
                      </a:r>
                    </a:p>
                  </a:txBody>
                  <a:tcPr anchor="ctr"/>
                </a:tc>
                <a:tc>
                  <a:txBody>
                    <a:bodyPr/>
                    <a:lstStyle/>
                    <a:p>
                      <a:r>
                        <a:rPr lang="en-US" sz="1800" dirty="0">
                          <a:latin typeface="Cambria" panose="02040503050406030204" pitchFamily="18" charset="0"/>
                          <a:ea typeface="Cambria" panose="02040503050406030204" pitchFamily="18" charset="0"/>
                        </a:rPr>
                        <a:t>1. Start application 2. Perform a new gesture 3. Assign an action and save</a:t>
                      </a:r>
                    </a:p>
                  </a:txBody>
                  <a:tcPr anchor="ctr"/>
                </a:tc>
                <a:tc>
                  <a:txBody>
                    <a:bodyPr/>
                    <a:lstStyle/>
                    <a:p>
                      <a:r>
                        <a:rPr lang="en-US" sz="1800" dirty="0">
                          <a:latin typeface="Cambria" panose="02040503050406030204" pitchFamily="18" charset="0"/>
                          <a:ea typeface="Cambria" panose="02040503050406030204" pitchFamily="18" charset="0"/>
                        </a:rPr>
                        <a:t>Gesture is saved in the database with angles and image</a:t>
                      </a:r>
                    </a:p>
                  </a:txBody>
                  <a:tcPr anchor="ctr"/>
                </a:tc>
                <a:tc>
                  <a:txBody>
                    <a:bodyPr/>
                    <a:lstStyle/>
                    <a:p>
                      <a:r>
                        <a:rPr lang="en-US" sz="1800" dirty="0" smtClean="0">
                          <a:latin typeface="Cambria" panose="02040503050406030204" pitchFamily="18" charset="0"/>
                          <a:ea typeface="Cambria" panose="02040503050406030204" pitchFamily="18" charset="0"/>
                        </a:rPr>
                        <a:t>Translation overlay appears on screen</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79395598"/>
                  </a:ext>
                </a:extLst>
              </a:tr>
              <a:tr h="1612543">
                <a:tc>
                  <a:txBody>
                    <a:bodyPr/>
                    <a:lstStyle/>
                    <a:p>
                      <a:r>
                        <a:rPr lang="en-US" sz="1800" dirty="0" smtClean="0">
                          <a:latin typeface="Cambria" panose="02040503050406030204" pitchFamily="18" charset="0"/>
                          <a:ea typeface="Cambria" panose="02040503050406030204" pitchFamily="18" charset="0"/>
                        </a:rPr>
                        <a:t>CG-02</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Retrieve stored gestures from database</a:t>
                      </a:r>
                    </a:p>
                  </a:txBody>
                  <a:tcPr anchor="ctr"/>
                </a:tc>
                <a:tc>
                  <a:txBody>
                    <a:bodyPr/>
                    <a:lstStyle/>
                    <a:p>
                      <a:r>
                        <a:rPr lang="en-US" sz="1800" dirty="0">
                          <a:latin typeface="Cambria" panose="02040503050406030204" pitchFamily="18" charset="0"/>
                          <a:ea typeface="Cambria" panose="02040503050406030204" pitchFamily="18" charset="0"/>
                        </a:rPr>
                        <a:t>1. Start application 2. Navigate to gesture management 3. View stored gestures</a:t>
                      </a:r>
                    </a:p>
                  </a:txBody>
                  <a:tcPr anchor="ctr"/>
                </a:tc>
                <a:tc>
                  <a:txBody>
                    <a:bodyPr/>
                    <a:lstStyle/>
                    <a:p>
                      <a:r>
                        <a:rPr lang="en-US" sz="1800" dirty="0">
                          <a:latin typeface="Cambria" panose="02040503050406030204" pitchFamily="18" charset="0"/>
                          <a:ea typeface="Cambria" panose="02040503050406030204" pitchFamily="18" charset="0"/>
                        </a:rPr>
                        <a:t>List of stored gestures is displayed</a:t>
                      </a:r>
                    </a:p>
                  </a:txBody>
                  <a:tcPr anchor="ctr"/>
                </a:tc>
                <a:tc>
                  <a:txBody>
                    <a:bodyPr/>
                    <a:lstStyle/>
                    <a:p>
                      <a:r>
                        <a:rPr lang="en-US" sz="1800" dirty="0">
                          <a:latin typeface="Cambria" panose="02040503050406030204" pitchFamily="18" charset="0"/>
                          <a:ea typeface="Cambria" panose="02040503050406030204" pitchFamily="18" charset="0"/>
                        </a:rPr>
                        <a:t>List of stored gestures is displayed</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bl>
          </a:graphicData>
        </a:graphic>
      </p:graphicFrame>
      <p:sp>
        <p:nvSpPr>
          <p:cNvPr id="14" name="Date Placeholder 6"/>
          <p:cNvSpPr txBox="1">
            <a:spLocks/>
          </p:cNvSpPr>
          <p:nvPr/>
        </p:nvSpPr>
        <p:spPr>
          <a:xfrm>
            <a:off x="0" y="6585778"/>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3636721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100" b="1" dirty="0">
                <a:latin typeface="Cambria" pitchFamily="18" charset="0"/>
                <a:ea typeface="Cambria" pitchFamily="18" charset="0"/>
              </a:rPr>
              <a:t>Test Cases : Gesture Customization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26</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2543418472"/>
              </p:ext>
            </p:extLst>
          </p:nvPr>
        </p:nvGraphicFramePr>
        <p:xfrm>
          <a:off x="76200" y="990600"/>
          <a:ext cx="8991600" cy="4114800"/>
        </p:xfrm>
        <a:graphic>
          <a:graphicData uri="http://schemas.openxmlformats.org/drawingml/2006/table">
            <a:tbl>
              <a:tblPr firstRow="1" bandRow="1">
                <a:tableStyleId>{5C22544A-7EE6-4342-B048-85BDC9FD1C3A}</a:tableStyleId>
              </a:tblPr>
              <a:tblGrid>
                <a:gridCol w="1005734">
                  <a:extLst>
                    <a:ext uri="{9D8B030D-6E8A-4147-A177-3AD203B41FA5}">
                      <a16:colId xmlns:a16="http://schemas.microsoft.com/office/drawing/2014/main" val="1740820138"/>
                    </a:ext>
                  </a:extLst>
                </a:gridCol>
                <a:gridCol w="1991466">
                  <a:extLst>
                    <a:ext uri="{9D8B030D-6E8A-4147-A177-3AD203B41FA5}">
                      <a16:colId xmlns:a16="http://schemas.microsoft.com/office/drawing/2014/main" val="1306606686"/>
                    </a:ext>
                  </a:extLst>
                </a:gridCol>
                <a:gridCol w="1661705">
                  <a:extLst>
                    <a:ext uri="{9D8B030D-6E8A-4147-A177-3AD203B41FA5}">
                      <a16:colId xmlns:a16="http://schemas.microsoft.com/office/drawing/2014/main" val="60254882"/>
                    </a:ext>
                  </a:extLst>
                </a:gridCol>
                <a:gridCol w="1737844">
                  <a:extLst>
                    <a:ext uri="{9D8B030D-6E8A-4147-A177-3AD203B41FA5}">
                      <a16:colId xmlns:a16="http://schemas.microsoft.com/office/drawing/2014/main" val="2683717156"/>
                    </a:ext>
                  </a:extLst>
                </a:gridCol>
                <a:gridCol w="1649104">
                  <a:extLst>
                    <a:ext uri="{9D8B030D-6E8A-4147-A177-3AD203B41FA5}">
                      <a16:colId xmlns:a16="http://schemas.microsoft.com/office/drawing/2014/main" val="1793929955"/>
                    </a:ext>
                  </a:extLst>
                </a:gridCol>
                <a:gridCol w="945747">
                  <a:extLst>
                    <a:ext uri="{9D8B030D-6E8A-4147-A177-3AD203B41FA5}">
                      <a16:colId xmlns:a16="http://schemas.microsoft.com/office/drawing/2014/main" val="532592168"/>
                    </a:ext>
                  </a:extLst>
                </a:gridCol>
              </a:tblGrid>
              <a:tr h="339483">
                <a:tc>
                  <a:txBody>
                    <a:bodyPr/>
                    <a:lstStyle/>
                    <a:p>
                      <a:r>
                        <a:rPr lang="en-US" sz="1800" dirty="0" smtClean="0">
                          <a:latin typeface="Cambria" panose="02040503050406030204" pitchFamily="18" charset="0"/>
                          <a:ea typeface="Cambria" panose="02040503050406030204" pitchFamily="18" charset="0"/>
                        </a:rPr>
                        <a:t>TID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Description</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Steps</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Expected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Actual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Pass/Fail</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061401">
                <a:tc>
                  <a:txBody>
                    <a:bodyPr/>
                    <a:lstStyle/>
                    <a:p>
                      <a:r>
                        <a:rPr lang="en-US" sz="1800" dirty="0" smtClean="0">
                          <a:latin typeface="Cambria" panose="02040503050406030204" pitchFamily="18" charset="0"/>
                          <a:ea typeface="Cambria" panose="02040503050406030204" pitchFamily="18" charset="0"/>
                        </a:rPr>
                        <a:t>CG-03</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Detect a saved custom gesture and execute action</a:t>
                      </a:r>
                    </a:p>
                  </a:txBody>
                  <a:tcPr anchor="ctr"/>
                </a:tc>
                <a:tc>
                  <a:txBody>
                    <a:bodyPr/>
                    <a:lstStyle/>
                    <a:p>
                      <a:r>
                        <a:rPr lang="en-US" sz="1800" dirty="0">
                          <a:latin typeface="Cambria" panose="02040503050406030204" pitchFamily="18" charset="0"/>
                          <a:ea typeface="Cambria" panose="02040503050406030204" pitchFamily="18" charset="0"/>
                        </a:rPr>
                        <a:t>1. Start application 2. Perform a stored custom gesture</a:t>
                      </a:r>
                    </a:p>
                  </a:txBody>
                  <a:tcPr anchor="ctr"/>
                </a:tc>
                <a:tc>
                  <a:txBody>
                    <a:bodyPr/>
                    <a:lstStyle/>
                    <a:p>
                      <a:r>
                        <a:rPr lang="en-US" sz="1800" dirty="0">
                          <a:latin typeface="Cambria" panose="02040503050406030204" pitchFamily="18" charset="0"/>
                          <a:ea typeface="Cambria" panose="02040503050406030204" pitchFamily="18" charset="0"/>
                        </a:rPr>
                        <a:t>Corresponding action </a:t>
                      </a:r>
                      <a:r>
                        <a:rPr lang="en-US" sz="1800" dirty="0" smtClean="0">
                          <a:latin typeface="Cambria" panose="02040503050406030204" pitchFamily="18" charset="0"/>
                          <a:ea typeface="Cambria" panose="02040503050406030204" pitchFamily="18" charset="0"/>
                        </a:rPr>
                        <a:t>(next </a:t>
                      </a:r>
                      <a:r>
                        <a:rPr lang="en-US" sz="1800" dirty="0">
                          <a:latin typeface="Cambria" panose="02040503050406030204" pitchFamily="18" charset="0"/>
                          <a:ea typeface="Cambria" panose="02040503050406030204" pitchFamily="18" charset="0"/>
                        </a:rPr>
                        <a:t>slide) is triggered</a:t>
                      </a:r>
                    </a:p>
                  </a:txBody>
                  <a:tcPr anchor="ctr"/>
                </a:tc>
                <a:tc>
                  <a:txBody>
                    <a:bodyPr/>
                    <a:lstStyle/>
                    <a:p>
                      <a:r>
                        <a:rPr lang="en-US" sz="1800" dirty="0">
                          <a:latin typeface="Cambria" panose="02040503050406030204" pitchFamily="18" charset="0"/>
                          <a:ea typeface="Cambria" panose="02040503050406030204" pitchFamily="18" charset="0"/>
                        </a:rPr>
                        <a:t>Corresponding action </a:t>
                      </a:r>
                      <a:r>
                        <a:rPr lang="en-US" sz="1800" dirty="0" smtClean="0">
                          <a:latin typeface="Cambria" panose="02040503050406030204" pitchFamily="18" charset="0"/>
                          <a:ea typeface="Cambria" panose="02040503050406030204" pitchFamily="18" charset="0"/>
                        </a:rPr>
                        <a:t>(next </a:t>
                      </a:r>
                      <a:r>
                        <a:rPr lang="en-US" sz="1800" dirty="0">
                          <a:latin typeface="Cambria" panose="02040503050406030204" pitchFamily="18" charset="0"/>
                          <a:ea typeface="Cambria" panose="02040503050406030204" pitchFamily="18" charset="0"/>
                        </a:rPr>
                        <a:t>slide) is triggered</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81002725"/>
                  </a:ext>
                </a:extLst>
              </a:tr>
              <a:tr h="1061401">
                <a:tc>
                  <a:txBody>
                    <a:bodyPr/>
                    <a:lstStyle/>
                    <a:p>
                      <a:r>
                        <a:rPr lang="en-US" sz="1800" dirty="0" smtClean="0">
                          <a:latin typeface="Cambria" panose="02040503050406030204" pitchFamily="18" charset="0"/>
                          <a:ea typeface="Cambria" panose="02040503050406030204" pitchFamily="18" charset="0"/>
                        </a:rPr>
                        <a:t>CG-04</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Delete a stored custom gesture</a:t>
                      </a:r>
                    </a:p>
                  </a:txBody>
                  <a:tcPr anchor="ctr"/>
                </a:tc>
                <a:tc>
                  <a:txBody>
                    <a:bodyPr/>
                    <a:lstStyle/>
                    <a:p>
                      <a:r>
                        <a:rPr lang="en-US" sz="1800" dirty="0">
                          <a:latin typeface="Cambria" panose="02040503050406030204" pitchFamily="18" charset="0"/>
                          <a:ea typeface="Cambria" panose="02040503050406030204" pitchFamily="18" charset="0"/>
                        </a:rPr>
                        <a:t>1. Start application 2. Navigate to gesture management 3. Delete a gesture</a:t>
                      </a:r>
                    </a:p>
                  </a:txBody>
                  <a:tcPr anchor="ctr"/>
                </a:tc>
                <a:tc>
                  <a:txBody>
                    <a:bodyPr/>
                    <a:lstStyle/>
                    <a:p>
                      <a:r>
                        <a:rPr lang="en-US" sz="1800" dirty="0">
                          <a:latin typeface="Cambria" panose="02040503050406030204" pitchFamily="18" charset="0"/>
                          <a:ea typeface="Cambria" panose="02040503050406030204" pitchFamily="18" charset="0"/>
                        </a:rPr>
                        <a:t>Gesture is removed from the database</a:t>
                      </a:r>
                    </a:p>
                  </a:txBody>
                  <a:tcPr anchor="ctr"/>
                </a:tc>
                <a:tc>
                  <a:txBody>
                    <a:bodyPr/>
                    <a:lstStyle/>
                    <a:p>
                      <a:r>
                        <a:rPr lang="en-US" sz="1800" dirty="0" smtClean="0">
                          <a:latin typeface="Cambria" panose="02040503050406030204" pitchFamily="18" charset="0"/>
                          <a:ea typeface="Cambria" panose="02040503050406030204" pitchFamily="18" charset="0"/>
                        </a:rPr>
                        <a:t>Translation overlay appears on screen</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373362190"/>
                  </a:ext>
                </a:extLst>
              </a:tr>
            </a:tbl>
          </a:graphicData>
        </a:graphic>
      </p:graphicFrame>
      <p:sp>
        <p:nvSpPr>
          <p:cNvPr id="14" name="Date Placeholder 6"/>
          <p:cNvSpPr txBox="1">
            <a:spLocks/>
          </p:cNvSpPr>
          <p:nvPr/>
        </p:nvSpPr>
        <p:spPr>
          <a:xfrm>
            <a:off x="-57150" y="6553200"/>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41165676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100" b="1" dirty="0">
                <a:latin typeface="Cambria" pitchFamily="18" charset="0"/>
                <a:ea typeface="Cambria" pitchFamily="18" charset="0"/>
              </a:rPr>
              <a:t>Test Cases : Gesture Customization Module</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27</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1173399705"/>
              </p:ext>
            </p:extLst>
          </p:nvPr>
        </p:nvGraphicFramePr>
        <p:xfrm>
          <a:off x="228600" y="952500"/>
          <a:ext cx="8686800" cy="4937760"/>
        </p:xfrm>
        <a:graphic>
          <a:graphicData uri="http://schemas.openxmlformats.org/drawingml/2006/table">
            <a:tbl>
              <a:tblPr firstRow="1" bandRow="1">
                <a:tableStyleId>{5C22544A-7EE6-4342-B048-85BDC9FD1C3A}</a:tableStyleId>
              </a:tblPr>
              <a:tblGrid>
                <a:gridCol w="971641">
                  <a:extLst>
                    <a:ext uri="{9D8B030D-6E8A-4147-A177-3AD203B41FA5}">
                      <a16:colId xmlns:a16="http://schemas.microsoft.com/office/drawing/2014/main" val="1740820138"/>
                    </a:ext>
                  </a:extLst>
                </a:gridCol>
                <a:gridCol w="1923959">
                  <a:extLst>
                    <a:ext uri="{9D8B030D-6E8A-4147-A177-3AD203B41FA5}">
                      <a16:colId xmlns:a16="http://schemas.microsoft.com/office/drawing/2014/main" val="1306606686"/>
                    </a:ext>
                  </a:extLst>
                </a:gridCol>
                <a:gridCol w="1605376">
                  <a:extLst>
                    <a:ext uri="{9D8B030D-6E8A-4147-A177-3AD203B41FA5}">
                      <a16:colId xmlns:a16="http://schemas.microsoft.com/office/drawing/2014/main" val="60254882"/>
                    </a:ext>
                  </a:extLst>
                </a:gridCol>
                <a:gridCol w="1678934">
                  <a:extLst>
                    <a:ext uri="{9D8B030D-6E8A-4147-A177-3AD203B41FA5}">
                      <a16:colId xmlns:a16="http://schemas.microsoft.com/office/drawing/2014/main" val="2683717156"/>
                    </a:ext>
                  </a:extLst>
                </a:gridCol>
                <a:gridCol w="1593202">
                  <a:extLst>
                    <a:ext uri="{9D8B030D-6E8A-4147-A177-3AD203B41FA5}">
                      <a16:colId xmlns:a16="http://schemas.microsoft.com/office/drawing/2014/main" val="1793929955"/>
                    </a:ext>
                  </a:extLst>
                </a:gridCol>
                <a:gridCol w="913688">
                  <a:extLst>
                    <a:ext uri="{9D8B030D-6E8A-4147-A177-3AD203B41FA5}">
                      <a16:colId xmlns:a16="http://schemas.microsoft.com/office/drawing/2014/main" val="532592168"/>
                    </a:ext>
                  </a:extLst>
                </a:gridCol>
              </a:tblGrid>
              <a:tr h="339483">
                <a:tc>
                  <a:txBody>
                    <a:bodyPr/>
                    <a:lstStyle/>
                    <a:p>
                      <a:r>
                        <a:rPr lang="en-US" sz="1800" dirty="0" smtClean="0">
                          <a:latin typeface="Cambria" panose="02040503050406030204" pitchFamily="18" charset="0"/>
                          <a:ea typeface="Cambria" panose="02040503050406030204" pitchFamily="18" charset="0"/>
                        </a:rPr>
                        <a:t>TID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Description</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Steps</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Expected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Actual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Pass/Fail</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612543">
                <a:tc>
                  <a:txBody>
                    <a:bodyPr/>
                    <a:lstStyle/>
                    <a:p>
                      <a:r>
                        <a:rPr lang="en-US" sz="1800" dirty="0" smtClean="0">
                          <a:latin typeface="Cambria" panose="02040503050406030204" pitchFamily="18" charset="0"/>
                          <a:ea typeface="Cambria" panose="02040503050406030204" pitchFamily="18" charset="0"/>
                        </a:rPr>
                        <a:t>CG-05</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Update an existing gesture</a:t>
                      </a:r>
                    </a:p>
                  </a:txBody>
                  <a:tcPr anchor="ctr"/>
                </a:tc>
                <a:tc>
                  <a:txBody>
                    <a:bodyPr/>
                    <a:lstStyle/>
                    <a:p>
                      <a:r>
                        <a:rPr lang="en-US" sz="1800" dirty="0">
                          <a:latin typeface="Cambria" panose="02040503050406030204" pitchFamily="18" charset="0"/>
                          <a:ea typeface="Cambria" panose="02040503050406030204" pitchFamily="18" charset="0"/>
                        </a:rPr>
                        <a:t>1. Start application 2. Navigate to gesture management 3. Select a gesture and update it</a:t>
                      </a:r>
                    </a:p>
                  </a:txBody>
                  <a:tcPr anchor="ctr"/>
                </a:tc>
                <a:tc>
                  <a:txBody>
                    <a:bodyPr/>
                    <a:lstStyle/>
                    <a:p>
                      <a:r>
                        <a:rPr lang="en-US" sz="1800" dirty="0">
                          <a:latin typeface="Cambria" panose="02040503050406030204" pitchFamily="18" charset="0"/>
                          <a:ea typeface="Cambria" panose="02040503050406030204" pitchFamily="18" charset="0"/>
                        </a:rPr>
                        <a:t>Gesture </a:t>
                      </a:r>
                      <a:r>
                        <a:rPr lang="en-US" sz="1800" dirty="0" smtClean="0">
                          <a:latin typeface="Cambria" panose="02040503050406030204" pitchFamily="18" charset="0"/>
                          <a:ea typeface="Cambria" panose="02040503050406030204" pitchFamily="18" charset="0"/>
                        </a:rPr>
                        <a:t>angles and </a:t>
                      </a:r>
                      <a:r>
                        <a:rPr lang="en-US" sz="1800" dirty="0">
                          <a:latin typeface="Cambria" panose="02040503050406030204" pitchFamily="18" charset="0"/>
                          <a:ea typeface="Cambria" panose="02040503050406030204" pitchFamily="18" charset="0"/>
                        </a:rPr>
                        <a:t>image are updated</a:t>
                      </a:r>
                    </a:p>
                  </a:txBody>
                  <a:tcPr anchor="ctr"/>
                </a:tc>
                <a:tc>
                  <a:txBody>
                    <a:bodyPr/>
                    <a:lstStyle/>
                    <a:p>
                      <a:r>
                        <a:rPr lang="en-US" sz="1800" dirty="0">
                          <a:latin typeface="Cambria" panose="02040503050406030204" pitchFamily="18" charset="0"/>
                          <a:ea typeface="Cambria" panose="02040503050406030204" pitchFamily="18" charset="0"/>
                        </a:rPr>
                        <a:t>Gesture angles and image are updated</a:t>
                      </a: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r h="1061401">
                <a:tc>
                  <a:txBody>
                    <a:bodyPr/>
                    <a:lstStyle/>
                    <a:p>
                      <a:r>
                        <a:rPr lang="en-US" sz="1800" dirty="0" smtClean="0">
                          <a:latin typeface="Cambria" panose="02040503050406030204" pitchFamily="18" charset="0"/>
                          <a:ea typeface="Cambria" panose="02040503050406030204" pitchFamily="18" charset="0"/>
                        </a:rPr>
                        <a:t>CG-06</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a:latin typeface="Cambria" panose="02040503050406030204" pitchFamily="18" charset="0"/>
                          <a:ea typeface="Cambria" panose="02040503050406030204" pitchFamily="18" charset="0"/>
                        </a:rPr>
                        <a:t>Handle duplicate gestures for different actions</a:t>
                      </a:r>
                    </a:p>
                  </a:txBody>
                  <a:tcPr anchor="ctr"/>
                </a:tc>
                <a:tc>
                  <a:txBody>
                    <a:bodyPr/>
                    <a:lstStyle/>
                    <a:p>
                      <a:r>
                        <a:rPr lang="en-US" sz="1800" dirty="0">
                          <a:latin typeface="Cambria" panose="02040503050406030204" pitchFamily="18" charset="0"/>
                          <a:ea typeface="Cambria" panose="02040503050406030204" pitchFamily="18" charset="0"/>
                        </a:rPr>
                        <a:t>1. Start application 2. Try saving two different actions with similar gestures</a:t>
                      </a:r>
                    </a:p>
                  </a:txBody>
                  <a:tcPr anchor="ctr"/>
                </a:tc>
                <a:tc>
                  <a:txBody>
                    <a:bodyPr/>
                    <a:lstStyle/>
                    <a:p>
                      <a:r>
                        <a:rPr lang="en-US" sz="1800" dirty="0" smtClean="0">
                          <a:latin typeface="Cambria" panose="02040503050406030204" pitchFamily="18" charset="0"/>
                          <a:ea typeface="Cambria" panose="02040503050406030204" pitchFamily="18" charset="0"/>
                        </a:rPr>
                        <a:t>The system detects duplicate gesture assignments and displays a warning.</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Latest updated Gesture gets executed</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Fail</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81002725"/>
                  </a:ext>
                </a:extLst>
              </a:tr>
            </a:tbl>
          </a:graphicData>
        </a:graphic>
      </p:graphicFrame>
      <p:sp>
        <p:nvSpPr>
          <p:cNvPr id="14" name="Date Placeholder 6"/>
          <p:cNvSpPr txBox="1">
            <a:spLocks/>
          </p:cNvSpPr>
          <p:nvPr/>
        </p:nvSpPr>
        <p:spPr>
          <a:xfrm>
            <a:off x="38100" y="660187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698632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Test Cases : </a:t>
            </a:r>
            <a:r>
              <a:rPr lang="en-US" sz="2800" b="1" dirty="0" smtClean="0">
                <a:latin typeface="Cambria" pitchFamily="18" charset="0"/>
                <a:ea typeface="Cambria" pitchFamily="18" charset="0"/>
              </a:rPr>
              <a:t>User Registration/Login</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28</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1655978116"/>
              </p:ext>
            </p:extLst>
          </p:nvPr>
        </p:nvGraphicFramePr>
        <p:xfrm>
          <a:off x="114300" y="1071653"/>
          <a:ext cx="8915400" cy="5248093"/>
        </p:xfrm>
        <a:graphic>
          <a:graphicData uri="http://schemas.openxmlformats.org/drawingml/2006/table">
            <a:tbl>
              <a:tblPr firstRow="1" bandRow="1">
                <a:tableStyleId>{5C22544A-7EE6-4342-B048-85BDC9FD1C3A}</a:tableStyleId>
              </a:tblPr>
              <a:tblGrid>
                <a:gridCol w="997211">
                  <a:extLst>
                    <a:ext uri="{9D8B030D-6E8A-4147-A177-3AD203B41FA5}">
                      <a16:colId xmlns:a16="http://schemas.microsoft.com/office/drawing/2014/main" val="1740820138"/>
                    </a:ext>
                  </a:extLst>
                </a:gridCol>
                <a:gridCol w="1974589">
                  <a:extLst>
                    <a:ext uri="{9D8B030D-6E8A-4147-A177-3AD203B41FA5}">
                      <a16:colId xmlns:a16="http://schemas.microsoft.com/office/drawing/2014/main" val="1306606686"/>
                    </a:ext>
                  </a:extLst>
                </a:gridCol>
                <a:gridCol w="1828800">
                  <a:extLst>
                    <a:ext uri="{9D8B030D-6E8A-4147-A177-3AD203B41FA5}">
                      <a16:colId xmlns:a16="http://schemas.microsoft.com/office/drawing/2014/main" val="60254882"/>
                    </a:ext>
                  </a:extLst>
                </a:gridCol>
                <a:gridCol w="1541940">
                  <a:extLst>
                    <a:ext uri="{9D8B030D-6E8A-4147-A177-3AD203B41FA5}">
                      <a16:colId xmlns:a16="http://schemas.microsoft.com/office/drawing/2014/main" val="2683717156"/>
                    </a:ext>
                  </a:extLst>
                </a:gridCol>
                <a:gridCol w="1635128">
                  <a:extLst>
                    <a:ext uri="{9D8B030D-6E8A-4147-A177-3AD203B41FA5}">
                      <a16:colId xmlns:a16="http://schemas.microsoft.com/office/drawing/2014/main" val="1793929955"/>
                    </a:ext>
                  </a:extLst>
                </a:gridCol>
                <a:gridCol w="937732">
                  <a:extLst>
                    <a:ext uri="{9D8B030D-6E8A-4147-A177-3AD203B41FA5}">
                      <a16:colId xmlns:a16="http://schemas.microsoft.com/office/drawing/2014/main" val="532592168"/>
                    </a:ext>
                  </a:extLst>
                </a:gridCol>
              </a:tblGrid>
              <a:tr h="534539">
                <a:tc>
                  <a:txBody>
                    <a:bodyPr/>
                    <a:lstStyle/>
                    <a:p>
                      <a:r>
                        <a:rPr lang="en-US" dirty="0" smtClean="0">
                          <a:latin typeface="Cambria" panose="02040503050406030204" pitchFamily="18" charset="0"/>
                          <a:ea typeface="Cambria" panose="02040503050406030204" pitchFamily="18" charset="0"/>
                        </a:rPr>
                        <a:t>TID</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Description</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Steps</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Expected Output</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Actual Output</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Pass/Fail</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679980">
                <a:tc>
                  <a:txBody>
                    <a:bodyPr/>
                    <a:lstStyle/>
                    <a:p>
                      <a:r>
                        <a:rPr lang="en-US" dirty="0" smtClean="0">
                          <a:latin typeface="Cambria" panose="02040503050406030204" pitchFamily="18" charset="0"/>
                          <a:ea typeface="Cambria" panose="02040503050406030204" pitchFamily="18" charset="0"/>
                        </a:rPr>
                        <a:t>TT-01</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Successful Login</a:t>
                      </a:r>
                      <a:endParaRPr lang="en-US" dirty="0">
                        <a:latin typeface="Cambria" panose="02040503050406030204" pitchFamily="18" charset="0"/>
                        <a:ea typeface="Cambria" panose="02040503050406030204" pitchFamily="18" charset="0"/>
                      </a:endParaRPr>
                    </a:p>
                  </a:txBody>
                  <a:tcPr anchor="ctr"/>
                </a:tc>
                <a:tc>
                  <a:txBody>
                    <a:bodyPr/>
                    <a:lstStyle/>
                    <a:p>
                      <a:r>
                        <a:rPr lang="en-US" dirty="0" smtClean="0">
                          <a:latin typeface="Cambria" panose="02040503050406030204" pitchFamily="18" charset="0"/>
                          <a:ea typeface="Cambria" panose="02040503050406030204" pitchFamily="18" charset="0"/>
                        </a:rPr>
                        <a:t>1. Navigate to login page.</a:t>
                      </a:r>
                      <a:br>
                        <a:rPr lang="en-US" dirty="0" smtClean="0">
                          <a:latin typeface="Cambria" panose="02040503050406030204" pitchFamily="18" charset="0"/>
                          <a:ea typeface="Cambria" panose="02040503050406030204" pitchFamily="18" charset="0"/>
                        </a:rPr>
                      </a:br>
                      <a:r>
                        <a:rPr lang="en-US" dirty="0" smtClean="0">
                          <a:latin typeface="Cambria" panose="02040503050406030204" pitchFamily="18" charset="0"/>
                          <a:ea typeface="Cambria" panose="02040503050406030204" pitchFamily="18" charset="0"/>
                        </a:rPr>
                        <a:t>2. Enter valid username and password.</a:t>
                      </a:r>
                      <a:br>
                        <a:rPr lang="en-US" dirty="0" smtClean="0">
                          <a:latin typeface="Cambria" panose="02040503050406030204" pitchFamily="18" charset="0"/>
                          <a:ea typeface="Cambria" panose="02040503050406030204" pitchFamily="18" charset="0"/>
                        </a:rPr>
                      </a:br>
                      <a:r>
                        <a:rPr lang="en-US" dirty="0" smtClean="0">
                          <a:latin typeface="Cambria" panose="02040503050406030204" pitchFamily="18" charset="0"/>
                          <a:ea typeface="Cambria" panose="02040503050406030204" pitchFamily="18" charset="0"/>
                        </a:rPr>
                        <a:t>3. Click the login button.</a:t>
                      </a:r>
                      <a:endParaRPr lang="en-US" dirty="0">
                        <a:latin typeface="Cambria" panose="02040503050406030204" pitchFamily="18" charset="0"/>
                        <a:ea typeface="Cambria" panose="02040503050406030204" pitchFamily="18" charset="0"/>
                      </a:endParaRPr>
                    </a:p>
                  </a:txBody>
                  <a:tcPr anchor="ctr"/>
                </a:tc>
                <a:tc>
                  <a:txBody>
                    <a:bodyPr/>
                    <a:lstStyle/>
                    <a:p>
                      <a:r>
                        <a:rPr lang="en-US" dirty="0" smtClean="0">
                          <a:latin typeface="Cambria" panose="02040503050406030204" pitchFamily="18" charset="0"/>
                          <a:ea typeface="Cambria" panose="02040503050406030204" pitchFamily="18" charset="0"/>
                        </a:rPr>
                        <a:t>Dashboard</a:t>
                      </a:r>
                      <a:r>
                        <a:rPr lang="en-US" baseline="0" dirty="0" smtClean="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is displayed after successful login.</a:t>
                      </a:r>
                      <a:endParaRPr lang="en-US" dirty="0">
                        <a:latin typeface="Cambria" panose="02040503050406030204" pitchFamily="18" charset="0"/>
                        <a:ea typeface="Cambria" panose="02040503050406030204" pitchFamily="18" charset="0"/>
                      </a:endParaRPr>
                    </a:p>
                  </a:txBody>
                  <a:tcPr anchor="ctr"/>
                </a:tc>
                <a:tc>
                  <a:txBody>
                    <a:bodyPr/>
                    <a:lstStyle/>
                    <a:p>
                      <a:r>
                        <a:rPr lang="en-US" dirty="0" smtClean="0">
                          <a:latin typeface="Cambria" panose="02040503050406030204" pitchFamily="18" charset="0"/>
                          <a:ea typeface="Cambria" panose="02040503050406030204" pitchFamily="18" charset="0"/>
                        </a:rPr>
                        <a:t>Dashboard displayed</a:t>
                      </a:r>
                      <a:endParaRPr lang="en-US" dirty="0">
                        <a:latin typeface="Cambria" panose="02040503050406030204" pitchFamily="18" charset="0"/>
                        <a:ea typeface="Cambria" panose="02040503050406030204" pitchFamily="18" charset="0"/>
                      </a:endParaRPr>
                    </a:p>
                  </a:txBody>
                  <a:tcPr anchor="ctr"/>
                </a:tc>
                <a:tc>
                  <a:txBody>
                    <a:bodyPr/>
                    <a:lstStyle/>
                    <a:p>
                      <a:r>
                        <a:rPr lang="en-US" dirty="0" smtClean="0">
                          <a:latin typeface="Cambria" panose="02040503050406030204" pitchFamily="18" charset="0"/>
                          <a:ea typeface="Cambria" panose="02040503050406030204" pitchFamily="18" charset="0"/>
                        </a:rPr>
                        <a:t>Pass</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79395598"/>
                  </a:ext>
                </a:extLst>
              </a:tr>
              <a:tr h="2596333">
                <a:tc>
                  <a:txBody>
                    <a:bodyPr/>
                    <a:lstStyle/>
                    <a:p>
                      <a:r>
                        <a:rPr lang="en-US" dirty="0" smtClean="0">
                          <a:latin typeface="Cambria" panose="02040503050406030204" pitchFamily="18" charset="0"/>
                          <a:ea typeface="Cambria" panose="02040503050406030204" pitchFamily="18" charset="0"/>
                        </a:rPr>
                        <a:t>TT-02</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Successful Registration</a:t>
                      </a:r>
                      <a:endParaRPr lang="en-US" dirty="0">
                        <a:latin typeface="Cambria" panose="02040503050406030204" pitchFamily="18" charset="0"/>
                        <a:ea typeface="Cambria" panose="02040503050406030204" pitchFamily="18" charset="0"/>
                      </a:endParaRPr>
                    </a:p>
                  </a:txBody>
                  <a:tcPr anchor="ctr"/>
                </a:tc>
                <a:tc>
                  <a:txBody>
                    <a:bodyPr/>
                    <a:lstStyle/>
                    <a:p>
                      <a:r>
                        <a:rPr lang="en-US" dirty="0" smtClean="0">
                          <a:latin typeface="Cambria" panose="02040503050406030204" pitchFamily="18" charset="0"/>
                          <a:ea typeface="Cambria" panose="02040503050406030204" pitchFamily="18" charset="0"/>
                        </a:rPr>
                        <a:t>1. Navigate to the registration page.</a:t>
                      </a:r>
                      <a:br>
                        <a:rPr lang="en-US" dirty="0" smtClean="0">
                          <a:latin typeface="Cambria" panose="02040503050406030204" pitchFamily="18" charset="0"/>
                          <a:ea typeface="Cambria" panose="02040503050406030204" pitchFamily="18" charset="0"/>
                        </a:rPr>
                      </a:br>
                      <a:r>
                        <a:rPr lang="en-US" dirty="0" smtClean="0">
                          <a:latin typeface="Cambria" panose="02040503050406030204" pitchFamily="18" charset="0"/>
                          <a:ea typeface="Cambria" panose="02040503050406030204" pitchFamily="18" charset="0"/>
                        </a:rPr>
                        <a:t>2. Fill in all required fields with valid data.</a:t>
                      </a:r>
                      <a:br>
                        <a:rPr lang="en-US" dirty="0" smtClean="0">
                          <a:latin typeface="Cambria" panose="02040503050406030204" pitchFamily="18" charset="0"/>
                          <a:ea typeface="Cambria" panose="02040503050406030204" pitchFamily="18" charset="0"/>
                        </a:rPr>
                      </a:br>
                      <a:r>
                        <a:rPr lang="en-US" dirty="0" smtClean="0">
                          <a:latin typeface="Cambria" panose="02040503050406030204" pitchFamily="18" charset="0"/>
                          <a:ea typeface="Cambria" panose="02040503050406030204" pitchFamily="18" charset="0"/>
                        </a:rPr>
                        <a:t>3. Click the register button.</a:t>
                      </a:r>
                      <a:endParaRPr lang="en-US" dirty="0">
                        <a:latin typeface="Cambria" panose="02040503050406030204" pitchFamily="18" charset="0"/>
                        <a:ea typeface="Cambria" panose="02040503050406030204" pitchFamily="18" charset="0"/>
                      </a:endParaRPr>
                    </a:p>
                  </a:txBody>
                  <a:tcPr anchor="ctr"/>
                </a:tc>
                <a:tc>
                  <a:txBody>
                    <a:bodyPr/>
                    <a:lstStyle/>
                    <a:p>
                      <a:r>
                        <a:rPr lang="en-US" dirty="0" smtClean="0">
                          <a:latin typeface="Cambria" panose="02040503050406030204" pitchFamily="18" charset="0"/>
                          <a:ea typeface="Cambria" panose="02040503050406030204" pitchFamily="18" charset="0"/>
                        </a:rPr>
                        <a:t>A confirmation message is shown and the user is redirected dashboard</a:t>
                      </a:r>
                      <a:endParaRPr lang="en-US" dirty="0">
                        <a:latin typeface="Cambria" panose="02040503050406030204" pitchFamily="18" charset="0"/>
                        <a:ea typeface="Cambria" panose="02040503050406030204" pitchFamily="18" charset="0"/>
                      </a:endParaRPr>
                    </a:p>
                  </a:txBody>
                  <a:tcPr anchor="ctr"/>
                </a:tc>
                <a:tc>
                  <a:txBody>
                    <a:bodyPr/>
                    <a:lstStyle/>
                    <a:p>
                      <a:r>
                        <a:rPr lang="en-US" dirty="0" smtClean="0">
                          <a:latin typeface="Cambria" panose="02040503050406030204" pitchFamily="18" charset="0"/>
                          <a:ea typeface="Cambria" panose="02040503050406030204" pitchFamily="18" charset="0"/>
                        </a:rPr>
                        <a:t>Successfully registered</a:t>
                      </a:r>
                      <a:endParaRPr lang="en-US" dirty="0">
                        <a:latin typeface="Cambria" panose="02040503050406030204" pitchFamily="18" charset="0"/>
                        <a:ea typeface="Cambria" panose="02040503050406030204" pitchFamily="18" charset="0"/>
                      </a:endParaRPr>
                    </a:p>
                  </a:txBody>
                  <a:tcPr anchor="ctr"/>
                </a:tc>
                <a:tc>
                  <a:txBody>
                    <a:bodyPr/>
                    <a:lstStyle/>
                    <a:p>
                      <a:r>
                        <a:rPr lang="en-US" dirty="0" smtClean="0">
                          <a:latin typeface="Cambria" panose="02040503050406030204" pitchFamily="18" charset="0"/>
                          <a:ea typeface="Cambria" panose="02040503050406030204" pitchFamily="18" charset="0"/>
                        </a:rPr>
                        <a:t>Pass</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bl>
          </a:graphicData>
        </a:graphic>
      </p:graphicFrame>
      <p:sp>
        <p:nvSpPr>
          <p:cNvPr id="14" name="Date Placeholder 6"/>
          <p:cNvSpPr txBox="1">
            <a:spLocks/>
          </p:cNvSpPr>
          <p:nvPr/>
        </p:nvSpPr>
        <p:spPr>
          <a:xfrm>
            <a:off x="114300" y="660187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541857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Test Cases : User Registration/Login</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29</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1679124042"/>
              </p:ext>
            </p:extLst>
          </p:nvPr>
        </p:nvGraphicFramePr>
        <p:xfrm>
          <a:off x="152400" y="1006475"/>
          <a:ext cx="8839200" cy="5486400"/>
        </p:xfrm>
        <a:graphic>
          <a:graphicData uri="http://schemas.openxmlformats.org/drawingml/2006/table">
            <a:tbl>
              <a:tblPr firstRow="1" bandRow="1">
                <a:tableStyleId>{5C22544A-7EE6-4342-B048-85BDC9FD1C3A}</a:tableStyleId>
              </a:tblPr>
              <a:tblGrid>
                <a:gridCol w="988688">
                  <a:extLst>
                    <a:ext uri="{9D8B030D-6E8A-4147-A177-3AD203B41FA5}">
                      <a16:colId xmlns:a16="http://schemas.microsoft.com/office/drawing/2014/main" val="1740820138"/>
                    </a:ext>
                  </a:extLst>
                </a:gridCol>
                <a:gridCol w="1957712">
                  <a:extLst>
                    <a:ext uri="{9D8B030D-6E8A-4147-A177-3AD203B41FA5}">
                      <a16:colId xmlns:a16="http://schemas.microsoft.com/office/drawing/2014/main" val="1306606686"/>
                    </a:ext>
                  </a:extLst>
                </a:gridCol>
                <a:gridCol w="1854200">
                  <a:extLst>
                    <a:ext uri="{9D8B030D-6E8A-4147-A177-3AD203B41FA5}">
                      <a16:colId xmlns:a16="http://schemas.microsoft.com/office/drawing/2014/main" val="60254882"/>
                    </a:ext>
                  </a:extLst>
                </a:gridCol>
                <a:gridCol w="1676400">
                  <a:extLst>
                    <a:ext uri="{9D8B030D-6E8A-4147-A177-3AD203B41FA5}">
                      <a16:colId xmlns:a16="http://schemas.microsoft.com/office/drawing/2014/main" val="2683717156"/>
                    </a:ext>
                  </a:extLst>
                </a:gridCol>
                <a:gridCol w="1524000">
                  <a:extLst>
                    <a:ext uri="{9D8B030D-6E8A-4147-A177-3AD203B41FA5}">
                      <a16:colId xmlns:a16="http://schemas.microsoft.com/office/drawing/2014/main" val="1793929955"/>
                    </a:ext>
                  </a:extLst>
                </a:gridCol>
                <a:gridCol w="838200">
                  <a:extLst>
                    <a:ext uri="{9D8B030D-6E8A-4147-A177-3AD203B41FA5}">
                      <a16:colId xmlns:a16="http://schemas.microsoft.com/office/drawing/2014/main" val="532592168"/>
                    </a:ext>
                  </a:extLst>
                </a:gridCol>
              </a:tblGrid>
              <a:tr h="339483">
                <a:tc>
                  <a:txBody>
                    <a:bodyPr/>
                    <a:lstStyle/>
                    <a:p>
                      <a:r>
                        <a:rPr lang="en-US" sz="1800" dirty="0" smtClean="0">
                          <a:latin typeface="Cambria" panose="02040503050406030204" pitchFamily="18" charset="0"/>
                          <a:ea typeface="Cambria" panose="02040503050406030204" pitchFamily="18" charset="0"/>
                        </a:rPr>
                        <a:t>TID</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Description</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Steps</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Expected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Actual Output</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Pass/Fail</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386827248"/>
                  </a:ext>
                </a:extLst>
              </a:tr>
              <a:tr h="1103319">
                <a:tc>
                  <a:txBody>
                    <a:bodyPr/>
                    <a:lstStyle/>
                    <a:p>
                      <a:r>
                        <a:rPr lang="en-US" sz="1800" dirty="0" smtClean="0">
                          <a:latin typeface="Cambria" panose="02040503050406030204" pitchFamily="18" charset="0"/>
                          <a:ea typeface="Cambria" panose="02040503050406030204" pitchFamily="18" charset="0"/>
                        </a:rPr>
                        <a:t>TT-03</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Unsuccessful Login with Invalid Credentials</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1. Navigate to login page.</a:t>
                      </a:r>
                      <a:br>
                        <a:rPr lang="en-US" sz="1800" dirty="0" smtClean="0">
                          <a:latin typeface="Cambria" panose="02040503050406030204" pitchFamily="18" charset="0"/>
                          <a:ea typeface="Cambria" panose="02040503050406030204" pitchFamily="18" charset="0"/>
                        </a:rPr>
                      </a:br>
                      <a:r>
                        <a:rPr lang="en-US" sz="1800" dirty="0" smtClean="0">
                          <a:latin typeface="Cambria" panose="02040503050406030204" pitchFamily="18" charset="0"/>
                          <a:ea typeface="Cambria" panose="02040503050406030204" pitchFamily="18" charset="0"/>
                        </a:rPr>
                        <a:t>2. Enter invalid username and/or password.</a:t>
                      </a:r>
                      <a:br>
                        <a:rPr lang="en-US" sz="1800" dirty="0" smtClean="0">
                          <a:latin typeface="Cambria" panose="02040503050406030204" pitchFamily="18" charset="0"/>
                          <a:ea typeface="Cambria" panose="02040503050406030204" pitchFamily="18" charset="0"/>
                        </a:rPr>
                      </a:br>
                      <a:r>
                        <a:rPr lang="en-US" sz="1800" dirty="0" smtClean="0">
                          <a:latin typeface="Cambria" panose="02040503050406030204" pitchFamily="18" charset="0"/>
                          <a:ea typeface="Cambria" panose="02040503050406030204" pitchFamily="18" charset="0"/>
                        </a:rPr>
                        <a:t>3. Click the login button.</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Error message "Invalid credentials" is displayed</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Error message "Invalid credentials" is displayed</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479395598"/>
                  </a:ext>
                </a:extLst>
              </a:tr>
              <a:tr h="1612543">
                <a:tc>
                  <a:txBody>
                    <a:bodyPr/>
                    <a:lstStyle/>
                    <a:p>
                      <a:r>
                        <a:rPr lang="en-US" sz="1800" dirty="0" smtClean="0">
                          <a:latin typeface="Cambria" panose="02040503050406030204" pitchFamily="18" charset="0"/>
                          <a:ea typeface="Cambria" panose="02040503050406030204" pitchFamily="18" charset="0"/>
                        </a:rPr>
                        <a:t>TT-04</a:t>
                      </a:r>
                      <a:endParaRPr lang="en-US" sz="1800" dirty="0">
                        <a:latin typeface="Cambria" panose="02040503050406030204" pitchFamily="18" charset="0"/>
                        <a:ea typeface="Cambria" panose="02040503050406030204" pitchFamily="18" charset="0"/>
                      </a:endParaRPr>
                    </a:p>
                  </a:txBody>
                  <a:tcPr/>
                </a:tc>
                <a:tc>
                  <a:txBody>
                    <a:bodyPr/>
                    <a:lstStyle/>
                    <a:p>
                      <a:r>
                        <a:rPr lang="en-US" sz="1800" dirty="0" smtClean="0">
                          <a:latin typeface="Cambria" panose="02040503050406030204" pitchFamily="18" charset="0"/>
                          <a:ea typeface="Cambria" panose="02040503050406030204" pitchFamily="18" charset="0"/>
                        </a:rPr>
                        <a:t>Registration Failure for Existing User Account</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1. Navigate to the registration page.</a:t>
                      </a:r>
                      <a:br>
                        <a:rPr lang="en-US" sz="1800" dirty="0" smtClean="0">
                          <a:latin typeface="Cambria" panose="02040503050406030204" pitchFamily="18" charset="0"/>
                          <a:ea typeface="Cambria" panose="02040503050406030204" pitchFamily="18" charset="0"/>
                        </a:rPr>
                      </a:br>
                      <a:r>
                        <a:rPr lang="en-US" sz="1800" dirty="0" smtClean="0">
                          <a:latin typeface="Cambria" panose="02040503050406030204" pitchFamily="18" charset="0"/>
                          <a:ea typeface="Cambria" panose="02040503050406030204" pitchFamily="18" charset="0"/>
                        </a:rPr>
                        <a:t>2. Enter details for an already registered email/username.</a:t>
                      </a:r>
                      <a:br>
                        <a:rPr lang="en-US" sz="1800" dirty="0" smtClean="0">
                          <a:latin typeface="Cambria" panose="02040503050406030204" pitchFamily="18" charset="0"/>
                          <a:ea typeface="Cambria" panose="02040503050406030204" pitchFamily="18" charset="0"/>
                        </a:rPr>
                      </a:br>
                      <a:r>
                        <a:rPr lang="en-US" sz="1800" dirty="0" smtClean="0">
                          <a:latin typeface="Cambria" panose="02040503050406030204" pitchFamily="18" charset="0"/>
                          <a:ea typeface="Cambria" panose="02040503050406030204" pitchFamily="18" charset="0"/>
                        </a:rPr>
                        <a:t>3. Click the register button.</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Error message "User already exists" is displayed, and the account is not created.</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Error message displayed</a:t>
                      </a:r>
                      <a:endParaRPr lang="en-US" sz="1800" dirty="0">
                        <a:latin typeface="Cambria" panose="02040503050406030204" pitchFamily="18" charset="0"/>
                        <a:ea typeface="Cambria" panose="02040503050406030204" pitchFamily="18" charset="0"/>
                      </a:endParaRPr>
                    </a:p>
                  </a:txBody>
                  <a:tcPr anchor="ctr"/>
                </a:tc>
                <a:tc>
                  <a:txBody>
                    <a:bodyPr/>
                    <a:lstStyle/>
                    <a:p>
                      <a:r>
                        <a:rPr lang="en-US" sz="1800" dirty="0" smtClean="0">
                          <a:latin typeface="Cambria" panose="02040503050406030204" pitchFamily="18" charset="0"/>
                          <a:ea typeface="Cambria" panose="02040503050406030204" pitchFamily="18" charset="0"/>
                        </a:rPr>
                        <a:t>Pass</a:t>
                      </a:r>
                      <a:endParaRPr lang="en-US" sz="18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239194660"/>
                  </a:ext>
                </a:extLst>
              </a:tr>
            </a:tbl>
          </a:graphicData>
        </a:graphic>
      </p:graphicFrame>
      <p:sp>
        <p:nvSpPr>
          <p:cNvPr id="14" name="Date Placeholder 6"/>
          <p:cNvSpPr txBox="1">
            <a:spLocks/>
          </p:cNvSpPr>
          <p:nvPr/>
        </p:nvSpPr>
        <p:spPr>
          <a:xfrm>
            <a:off x="0" y="6574427"/>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817435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600" b="1" dirty="0">
                <a:latin typeface="Cambria" pitchFamily="18" charset="0"/>
                <a:ea typeface="Cambria" pitchFamily="18" charset="0"/>
              </a:rPr>
              <a:t>Presentation Outline</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2380" y="657648"/>
            <a:ext cx="8534400" cy="6093976"/>
          </a:xfrm>
          <a:prstGeom prst="rect">
            <a:avLst/>
          </a:prstGeom>
          <a:noFill/>
        </p:spPr>
        <p:txBody>
          <a:bodyPr wrap="square" rtlCol="0">
            <a:spAutoFit/>
          </a:bodyPr>
          <a:lstStyle/>
          <a:p>
            <a:pPr indent="393700">
              <a:lnSpc>
                <a:spcPct val="150000"/>
              </a:lnSpc>
              <a:buFont typeface="+mj-lt"/>
              <a:buAutoNum type="arabicPeriod"/>
            </a:pPr>
            <a:r>
              <a:rPr lang="en-US" sz="2000" b="1" dirty="0">
                <a:latin typeface="Cambria" pitchFamily="18" charset="0"/>
                <a:ea typeface="Cambria" pitchFamily="18" charset="0"/>
              </a:rPr>
              <a:t>Abstract</a:t>
            </a:r>
          </a:p>
          <a:p>
            <a:pPr indent="393700">
              <a:lnSpc>
                <a:spcPct val="150000"/>
              </a:lnSpc>
              <a:buFont typeface="+mj-lt"/>
              <a:buAutoNum type="arabicPeriod"/>
            </a:pPr>
            <a:r>
              <a:rPr lang="en-US" sz="2000" b="1" dirty="0">
                <a:latin typeface="Cambria" pitchFamily="18" charset="0"/>
                <a:ea typeface="Cambria" pitchFamily="18" charset="0"/>
              </a:rPr>
              <a:t>Introduction</a:t>
            </a:r>
          </a:p>
          <a:p>
            <a:pPr indent="393700">
              <a:lnSpc>
                <a:spcPct val="150000"/>
              </a:lnSpc>
              <a:buFont typeface="+mj-lt"/>
              <a:buAutoNum type="arabicPeriod"/>
            </a:pPr>
            <a:r>
              <a:rPr lang="en-US" sz="2000" b="1" dirty="0">
                <a:latin typeface="Cambria" pitchFamily="18" charset="0"/>
                <a:ea typeface="Cambria" pitchFamily="18" charset="0"/>
              </a:rPr>
              <a:t>Literature Survey</a:t>
            </a:r>
          </a:p>
          <a:p>
            <a:pPr indent="393700">
              <a:lnSpc>
                <a:spcPct val="150000"/>
              </a:lnSpc>
              <a:buFont typeface="+mj-lt"/>
              <a:buAutoNum type="arabicPeriod"/>
            </a:pPr>
            <a:r>
              <a:rPr lang="en-US" sz="2000" b="1" dirty="0">
                <a:latin typeface="Cambria" pitchFamily="18" charset="0"/>
                <a:ea typeface="Cambria" pitchFamily="18" charset="0"/>
              </a:rPr>
              <a:t>Conclusion from Literature Survey</a:t>
            </a:r>
          </a:p>
          <a:p>
            <a:pPr indent="393700">
              <a:lnSpc>
                <a:spcPct val="150000"/>
              </a:lnSpc>
              <a:buFont typeface="+mj-lt"/>
              <a:buAutoNum type="arabicPeriod"/>
            </a:pPr>
            <a:r>
              <a:rPr lang="en-US" sz="2000" b="1" dirty="0">
                <a:latin typeface="Cambria" pitchFamily="18" charset="0"/>
                <a:ea typeface="Cambria" pitchFamily="18" charset="0"/>
              </a:rPr>
              <a:t>Objectives</a:t>
            </a:r>
          </a:p>
          <a:p>
            <a:pPr indent="393700">
              <a:lnSpc>
                <a:spcPct val="150000"/>
              </a:lnSpc>
              <a:buFont typeface="+mj-lt"/>
              <a:buAutoNum type="arabicPeriod"/>
            </a:pPr>
            <a:r>
              <a:rPr lang="en-US" sz="2000" b="1" dirty="0">
                <a:latin typeface="Cambria" pitchFamily="18" charset="0"/>
                <a:ea typeface="Cambria" pitchFamily="18" charset="0"/>
              </a:rPr>
              <a:t>System Architecture</a:t>
            </a:r>
          </a:p>
          <a:p>
            <a:pPr indent="393700">
              <a:lnSpc>
                <a:spcPct val="150000"/>
              </a:lnSpc>
              <a:buFont typeface="+mj-lt"/>
              <a:buAutoNum type="arabicPeriod"/>
            </a:pPr>
            <a:r>
              <a:rPr lang="en-US" sz="2000" b="1" dirty="0">
                <a:latin typeface="Cambria" pitchFamily="18" charset="0"/>
                <a:ea typeface="Cambria" pitchFamily="18" charset="0"/>
              </a:rPr>
              <a:t>Algorithms used </a:t>
            </a:r>
          </a:p>
          <a:p>
            <a:pPr indent="393700">
              <a:lnSpc>
                <a:spcPct val="150000"/>
              </a:lnSpc>
              <a:buFont typeface="+mj-lt"/>
              <a:buAutoNum type="arabicPeriod"/>
            </a:pPr>
            <a:r>
              <a:rPr lang="en-US" sz="2000" b="1" dirty="0">
                <a:latin typeface="Cambria" pitchFamily="18" charset="0"/>
                <a:ea typeface="Cambria" pitchFamily="18" charset="0"/>
              </a:rPr>
              <a:t>Test Cases</a:t>
            </a:r>
          </a:p>
          <a:p>
            <a:pPr indent="393700">
              <a:lnSpc>
                <a:spcPct val="150000"/>
              </a:lnSpc>
              <a:buFont typeface="+mj-lt"/>
              <a:buAutoNum type="arabicPeriod"/>
            </a:pPr>
            <a:r>
              <a:rPr lang="en-US" sz="2000" b="1" dirty="0" smtClean="0">
                <a:latin typeface="Cambria" pitchFamily="18" charset="0"/>
                <a:ea typeface="Cambria" pitchFamily="18" charset="0"/>
              </a:rPr>
              <a:t>Results</a:t>
            </a:r>
          </a:p>
          <a:p>
            <a:pPr indent="393700">
              <a:lnSpc>
                <a:spcPct val="150000"/>
              </a:lnSpc>
              <a:buFont typeface="+mj-lt"/>
              <a:buAutoNum type="arabicPeriod"/>
            </a:pPr>
            <a:r>
              <a:rPr lang="en-US" sz="2000" b="1" dirty="0" smtClean="0">
                <a:latin typeface="Cambria" pitchFamily="18" charset="0"/>
                <a:ea typeface="Cambria" pitchFamily="18" charset="0"/>
              </a:rPr>
              <a:t>Deployment</a:t>
            </a:r>
            <a:endParaRPr lang="en-US" sz="2000" b="1" dirty="0">
              <a:latin typeface="Cambria" pitchFamily="18" charset="0"/>
              <a:ea typeface="Cambria" pitchFamily="18" charset="0"/>
            </a:endParaRPr>
          </a:p>
          <a:p>
            <a:pPr indent="393700">
              <a:lnSpc>
                <a:spcPct val="150000"/>
              </a:lnSpc>
              <a:buFont typeface="+mj-lt"/>
              <a:buAutoNum type="arabicPeriod"/>
            </a:pPr>
            <a:r>
              <a:rPr lang="en-US" sz="2000" b="1" dirty="0">
                <a:latin typeface="Cambria" pitchFamily="18" charset="0"/>
                <a:ea typeface="Cambria" pitchFamily="18" charset="0"/>
              </a:rPr>
              <a:t>Conclusion</a:t>
            </a:r>
          </a:p>
          <a:p>
            <a:pPr indent="393700">
              <a:lnSpc>
                <a:spcPct val="150000"/>
              </a:lnSpc>
              <a:buFont typeface="+mj-lt"/>
              <a:buAutoNum type="arabicPeriod"/>
            </a:pPr>
            <a:r>
              <a:rPr lang="en-US" sz="2000" b="1" dirty="0">
                <a:latin typeface="Cambria" pitchFamily="18" charset="0"/>
                <a:ea typeface="Cambria" pitchFamily="18" charset="0"/>
              </a:rPr>
              <a:t>References</a:t>
            </a:r>
          </a:p>
          <a:p>
            <a:pPr indent="393700">
              <a:lnSpc>
                <a:spcPct val="150000"/>
              </a:lnSpc>
              <a:buFont typeface="+mj-lt"/>
              <a:buAutoNum type="arabicPeriod"/>
            </a:pPr>
            <a:r>
              <a:rPr lang="en-US" sz="2000" b="1" dirty="0">
                <a:latin typeface="Cambria" pitchFamily="18" charset="0"/>
                <a:ea typeface="Cambria" pitchFamily="18" charset="0"/>
              </a:rPr>
              <a:t>Paper Publication/Conference/Competition details with certificates</a:t>
            </a: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Date Placeholder 6"/>
          <p:cNvSpPr txBox="1">
            <a:spLocks/>
          </p:cNvSpPr>
          <p:nvPr/>
        </p:nvSpPr>
        <p:spPr>
          <a:xfrm>
            <a:off x="38100" y="6590222"/>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2968190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fontScale="90000"/>
          </a:bodyPr>
          <a:lstStyle/>
          <a:p>
            <a:pPr>
              <a:lnSpc>
                <a:spcPct val="150000"/>
              </a:lnSpc>
            </a:pPr>
            <a:r>
              <a:rPr lang="en-US" sz="3600" b="1" dirty="0" smtClean="0">
                <a:latin typeface="Cambria" pitchFamily="18" charset="0"/>
                <a:ea typeface="Cambria" pitchFamily="18" charset="0"/>
              </a:rPr>
              <a:t>Results</a:t>
            </a:r>
            <a:endParaRPr lang="en-US" sz="36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30</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00983"/>
            <a:ext cx="6477904" cy="4953691"/>
          </a:xfrm>
          <a:prstGeom prst="rect">
            <a:avLst/>
          </a:prstGeom>
        </p:spPr>
      </p:pic>
      <p:sp>
        <p:nvSpPr>
          <p:cNvPr id="20" name="Date Placeholder 6"/>
          <p:cNvSpPr txBox="1">
            <a:spLocks/>
          </p:cNvSpPr>
          <p:nvPr/>
        </p:nvSpPr>
        <p:spPr>
          <a:xfrm>
            <a:off x="38100" y="6565490"/>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6858337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600" b="1" dirty="0">
                <a:latin typeface="Cambria" pitchFamily="18" charset="0"/>
                <a:ea typeface="Cambria" pitchFamily="18" charset="0"/>
              </a:rPr>
              <a:t>Results</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31</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7696200" cy="5181600"/>
          </a:xfrm>
          <a:prstGeom prst="rect">
            <a:avLst/>
          </a:prstGeom>
        </p:spPr>
      </p:pic>
      <p:sp>
        <p:nvSpPr>
          <p:cNvPr id="14" name="Date Placeholder 6"/>
          <p:cNvSpPr txBox="1">
            <a:spLocks/>
          </p:cNvSpPr>
          <p:nvPr/>
        </p:nvSpPr>
        <p:spPr>
          <a:xfrm>
            <a:off x="58273"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754090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fontScale="90000"/>
          </a:bodyPr>
          <a:lstStyle/>
          <a:p>
            <a:pPr>
              <a:lnSpc>
                <a:spcPct val="150000"/>
              </a:lnSpc>
            </a:pPr>
            <a:r>
              <a:rPr lang="en-US" sz="3600" b="1" dirty="0" smtClean="0">
                <a:latin typeface="Cambria" pitchFamily="18" charset="0"/>
                <a:ea typeface="Cambria" pitchFamily="18" charset="0"/>
              </a:rPr>
              <a:t>Deployment</a:t>
            </a:r>
            <a:endParaRPr lang="en-US" sz="36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32</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5800" y="990600"/>
            <a:ext cx="2921313" cy="369332"/>
          </a:xfrm>
          <a:prstGeom prst="rect">
            <a:avLst/>
          </a:prstGeom>
        </p:spPr>
        <p:txBody>
          <a:bodyPr wrap="none">
            <a:spAutoFit/>
          </a:bodyPr>
          <a:lstStyle/>
          <a:p>
            <a:r>
              <a:rPr lang="en-US" b="1" u="sng" dirty="0">
                <a:solidFill>
                  <a:schemeClr val="accent1">
                    <a:lumMod val="75000"/>
                  </a:schemeClr>
                </a:solidFill>
              </a:rPr>
              <a:t>https://airswipe.netlify.app/</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10024"/>
            <a:ext cx="8534400" cy="4709424"/>
          </a:xfrm>
          <a:prstGeom prst="rect">
            <a:avLst/>
          </a:prstGeom>
        </p:spPr>
      </p:pic>
      <p:sp>
        <p:nvSpPr>
          <p:cNvPr id="14" name="Date Placeholder 6"/>
          <p:cNvSpPr txBox="1">
            <a:spLocks/>
          </p:cNvSpPr>
          <p:nvPr/>
        </p:nvSpPr>
        <p:spPr>
          <a:xfrm>
            <a:off x="152400" y="6574427"/>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5168107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fontScale="90000"/>
          </a:bodyPr>
          <a:lstStyle/>
          <a:p>
            <a:pPr>
              <a:lnSpc>
                <a:spcPct val="150000"/>
              </a:lnSpc>
            </a:pPr>
            <a:r>
              <a:rPr lang="en-US" sz="3600" b="1" dirty="0" smtClean="0">
                <a:latin typeface="Cambria" pitchFamily="18" charset="0"/>
                <a:ea typeface="Cambria" pitchFamily="18" charset="0"/>
              </a:rPr>
              <a:t>Conclusion</a:t>
            </a:r>
            <a:endParaRPr lang="en-US" sz="36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33</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81000" y="1371600"/>
            <a:ext cx="8534400" cy="3831818"/>
          </a:xfrm>
          <a:prstGeom prst="rect">
            <a:avLst/>
          </a:prstGeom>
          <a:noFill/>
        </p:spPr>
        <p:txBody>
          <a:bodyPr wrap="square" rtlCol="0">
            <a:spAutoFit/>
          </a:bodyPr>
          <a:lstStyle/>
          <a:p>
            <a:pPr algn="just">
              <a:lnSpc>
                <a:spcPct val="150000"/>
              </a:lnSpc>
            </a:pPr>
            <a:r>
              <a:rPr lang="en-US" dirty="0">
                <a:latin typeface="Cambria" panose="02040503050406030204" pitchFamily="18" charset="0"/>
                <a:ea typeface="Cambria" panose="02040503050406030204" pitchFamily="18" charset="0"/>
                <a:cs typeface="Times New Roman" panose="02020603050405020304" pitchFamily="18" charset="0"/>
              </a:rPr>
              <a:t>The proposed system aims to revolutionize the way users interact with presentation tools. By integrating gesture recognition and voice commands, users can control slides naturally and efficiently. </a:t>
            </a:r>
            <a:r>
              <a:rPr lang="en-US" dirty="0" smtClean="0">
                <a:latin typeface="Cambria" panose="02040503050406030204" pitchFamily="18" charset="0"/>
                <a:ea typeface="Cambria" panose="02040503050406030204" pitchFamily="18" charset="0"/>
                <a:cs typeface="Times New Roman" panose="02020603050405020304" pitchFamily="18" charset="0"/>
              </a:rPr>
              <a:t>Additionally, real-time </a:t>
            </a:r>
            <a:r>
              <a:rPr lang="en-US" dirty="0">
                <a:latin typeface="Cambria" panose="02040503050406030204" pitchFamily="18" charset="0"/>
                <a:ea typeface="Cambria" panose="02040503050406030204" pitchFamily="18" charset="0"/>
                <a:cs typeface="Times New Roman" panose="02020603050405020304" pitchFamily="18" charset="0"/>
              </a:rPr>
              <a:t>subtitle generation and speech translation makes the system highly inclusive, allowing it to be used in educational seminars, business meetings, and multilingual conferences. Through this hands-free and AI-based interaction, the tool enhances accessibility, reduces dependency on hardware tools like remotes or clickers, and brings innovation to the presentation experience. </a:t>
            </a:r>
          </a:p>
          <a:p>
            <a:pPr algn="just">
              <a:lnSpc>
                <a:spcPct val="150000"/>
              </a:lnSpc>
            </a:pPr>
            <a:endParaRPr 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Date Placeholder 6"/>
          <p:cNvSpPr txBox="1">
            <a:spLocks/>
          </p:cNvSpPr>
          <p:nvPr/>
        </p:nvSpPr>
        <p:spPr>
          <a:xfrm>
            <a:off x="152400" y="6611204"/>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3618381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smtClean="0">
                <a:latin typeface="Cambria" pitchFamily="18" charset="0"/>
                <a:ea typeface="Cambria" pitchFamily="18" charset="0"/>
              </a:rPr>
              <a:t> References</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34</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4800" y="1219200"/>
            <a:ext cx="8534400" cy="4893647"/>
          </a:xfrm>
          <a:prstGeom prst="rect">
            <a:avLst/>
          </a:prstGeom>
          <a:noFill/>
        </p:spPr>
        <p:txBody>
          <a:bodyPr wrap="square" rtlCol="0">
            <a:spAutoFit/>
          </a:bodyPr>
          <a:lstStyle/>
          <a:p>
            <a:pPr algn="just">
              <a:lnSpc>
                <a:spcPct val="150000"/>
              </a:lnSpc>
            </a:pPr>
            <a:r>
              <a:rPr lang="en-US" sz="1600" dirty="0">
                <a:latin typeface="Cambria" panose="02040503050406030204" pitchFamily="18" charset="0"/>
                <a:ea typeface="Cambria" panose="02040503050406030204" pitchFamily="18" charset="0"/>
                <a:cs typeface="Times New Roman" panose="02020603050405020304" pitchFamily="18" charset="0"/>
              </a:rPr>
              <a:t>[1] Y. Xu, M. Qin, C. Zhou, J. Peng, M. Batumalay, and C. K.Chan, “Research on Dynamic Gesture Recognition and Control System based on Machine Vision,” Journal of Electrical Systems, vol. 20, no. 2, pp. 616–628, Apr. 2024. </a:t>
            </a:r>
          </a:p>
          <a:p>
            <a:pPr algn="just">
              <a:lnSpc>
                <a:spcPct val="150000"/>
              </a:lnSpc>
            </a:pPr>
            <a:r>
              <a:rPr lang="en-US" sz="1600" dirty="0" smtClean="0">
                <a:latin typeface="Cambria" panose="02040503050406030204" pitchFamily="18" charset="0"/>
                <a:ea typeface="Cambria" panose="02040503050406030204" pitchFamily="18" charset="0"/>
                <a:cs typeface="Times New Roman" panose="02020603050405020304" pitchFamily="18" charset="0"/>
              </a:rPr>
              <a:t>[2</a:t>
            </a:r>
            <a:r>
              <a:rPr lang="en-US" sz="1600" dirty="0">
                <a:latin typeface="Cambria" panose="02040503050406030204" pitchFamily="18" charset="0"/>
                <a:ea typeface="Cambria" panose="02040503050406030204" pitchFamily="18" charset="0"/>
                <a:cs typeface="Times New Roman" panose="02020603050405020304" pitchFamily="18" charset="0"/>
              </a:rPr>
              <a:t>] A. Aldallal and Q. Abdali, “Smart Presentation Management Using Gesture Recognition and Machine Learning,” Journal of Electrical Systems, vol. 20, no. 10s, pp. 5516–5523, 2024</a:t>
            </a:r>
            <a:r>
              <a:rPr lang="en-US" sz="1600" dirty="0" smtClean="0">
                <a:latin typeface="Cambria" panose="02040503050406030204" pitchFamily="18" charset="0"/>
                <a:ea typeface="Cambria" panose="02040503050406030204" pitchFamily="18" charset="0"/>
                <a:cs typeface="Times New Roman" panose="02020603050405020304" pitchFamily="18" charset="0"/>
              </a:rPr>
              <a:t>.</a:t>
            </a:r>
          </a:p>
          <a:p>
            <a:pPr algn="just">
              <a:lnSpc>
                <a:spcPct val="150000"/>
              </a:lnSpc>
            </a:pPr>
            <a:r>
              <a:rPr lang="en-US" sz="1600" dirty="0" smtClean="0">
                <a:latin typeface="Cambria" panose="02040503050406030204" pitchFamily="18" charset="0"/>
                <a:ea typeface="Cambria" panose="02040503050406030204" pitchFamily="18" charset="0"/>
                <a:cs typeface="Times New Roman" panose="02020603050405020304" pitchFamily="18" charset="0"/>
              </a:rPr>
              <a:t>[</a:t>
            </a:r>
            <a:r>
              <a:rPr lang="en-US" sz="1600" dirty="0">
                <a:latin typeface="Cambria" panose="02040503050406030204" pitchFamily="18" charset="0"/>
                <a:ea typeface="Cambria" panose="02040503050406030204" pitchFamily="18" charset="0"/>
                <a:cs typeface="Times New Roman" panose="02020603050405020304" pitchFamily="18" charset="0"/>
              </a:rPr>
              <a:t>3] K. P. Kumari, B. B. Goud, K. Sumana, B. Naresh, and B. Harish, “Automated Gesture Controlled Presentation Using Machine Learning,” International Journal for Research in Applied Science and Engineering Technology (IJRASET), vol. 10, no. 11, pp. 1248–1251, Nov. 2022. </a:t>
            </a:r>
            <a:endParaRPr lang="en-US" sz="1600" dirty="0" smtClean="0">
              <a:latin typeface="Cambria" panose="02040503050406030204" pitchFamily="18" charset="0"/>
              <a:ea typeface="Cambria" panose="02040503050406030204" pitchFamily="18" charset="0"/>
              <a:cs typeface="Times New Roman" panose="02020603050405020304" pitchFamily="18" charset="0"/>
            </a:endParaRPr>
          </a:p>
          <a:p>
            <a:pPr algn="just">
              <a:lnSpc>
                <a:spcPct val="150000"/>
              </a:lnSpc>
            </a:pPr>
            <a:r>
              <a:rPr lang="en-US" sz="1600" dirty="0" smtClean="0">
                <a:latin typeface="Cambria" panose="02040503050406030204" pitchFamily="18" charset="0"/>
                <a:ea typeface="Cambria" panose="02040503050406030204" pitchFamily="18" charset="0"/>
                <a:cs typeface="Times New Roman" panose="02020603050405020304" pitchFamily="18" charset="0"/>
              </a:rPr>
              <a:t>[</a:t>
            </a:r>
            <a:r>
              <a:rPr lang="en-US" sz="1600" dirty="0">
                <a:latin typeface="Cambria" panose="02040503050406030204" pitchFamily="18" charset="0"/>
                <a:ea typeface="Cambria" panose="02040503050406030204" pitchFamily="18" charset="0"/>
                <a:cs typeface="Times New Roman" panose="02020603050405020304" pitchFamily="18" charset="0"/>
              </a:rPr>
              <a:t>4] S. Powar, S. Kadam, S. Malage, and P. Shingane, “Automated Digital Presentation Control using Hand Gesture Technique,” ITM Web of Conferences (ICACC 2022), vol. 44, art. 03031, May 2022. </a:t>
            </a:r>
            <a:r>
              <a:rPr lang="en-US" sz="1600" dirty="0" smtClean="0">
                <a:latin typeface="Cambria" panose="02040503050406030204" pitchFamily="18" charset="0"/>
                <a:ea typeface="Cambria" panose="02040503050406030204" pitchFamily="18" charset="0"/>
                <a:cs typeface="Times New Roman" panose="02020603050405020304" pitchFamily="18" charset="0"/>
              </a:rPr>
              <a:t>[</a:t>
            </a:r>
            <a:r>
              <a:rPr lang="en-US" sz="1600" dirty="0">
                <a:latin typeface="Cambria" panose="02040503050406030204" pitchFamily="18" charset="0"/>
                <a:ea typeface="Cambria" panose="02040503050406030204" pitchFamily="18" charset="0"/>
                <a:cs typeface="Times New Roman" panose="02020603050405020304" pitchFamily="18" charset="0"/>
              </a:rPr>
              <a:t>5] R. M. Shakya, S. P. Sharma, and N. Shrestha, “The Use of Hand Gestures as a Tool for Presentation,” International Journal of Advanced Computer Science and Applications, vol. 14, no. 11, 2023.</a:t>
            </a: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Date Placeholder 6"/>
          <p:cNvSpPr txBox="1">
            <a:spLocks/>
          </p:cNvSpPr>
          <p:nvPr/>
        </p:nvSpPr>
        <p:spPr>
          <a:xfrm>
            <a:off x="76200"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9784166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2800" b="1" dirty="0" smtClean="0">
                <a:latin typeface="Cambria" pitchFamily="18" charset="0"/>
                <a:ea typeface="Cambria" pitchFamily="18" charset="0"/>
              </a:rPr>
              <a:t>Patent Details</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35</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56072"/>
            <a:ext cx="8458200" cy="5439364"/>
          </a:xfrm>
          <a:prstGeom prst="rect">
            <a:avLst/>
          </a:prstGeom>
        </p:spPr>
      </p:pic>
      <p:sp>
        <p:nvSpPr>
          <p:cNvPr id="14" name="Date Placeholder 6"/>
          <p:cNvSpPr txBox="1">
            <a:spLocks/>
          </p:cNvSpPr>
          <p:nvPr/>
        </p:nvSpPr>
        <p:spPr>
          <a:xfrm>
            <a:off x="152400" y="6574427"/>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8819444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Conference Paper Presentation Details</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36</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81000" y="1059787"/>
            <a:ext cx="8991600" cy="646331"/>
          </a:xfrm>
          <a:prstGeom prst="rect">
            <a:avLst/>
          </a:prstGeom>
        </p:spPr>
        <p:txBody>
          <a:bodyPr wrap="square">
            <a:spAutoFit/>
          </a:bodyPr>
          <a:lstStyle/>
          <a:p>
            <a:r>
              <a:rPr lang="en-US" dirty="0">
                <a:latin typeface="Cambria" panose="02040503050406030204" pitchFamily="18" charset="0"/>
                <a:ea typeface="Cambria" panose="02040503050406030204" pitchFamily="18" charset="0"/>
                <a:cs typeface="Times New Roman" panose="02020603050405020304" pitchFamily="18" charset="0"/>
              </a:rPr>
              <a:t>We have participated in International Conference on Engineering Science and </a:t>
            </a:r>
            <a:r>
              <a:rPr lang="en-US" dirty="0" smtClean="0">
                <a:latin typeface="Cambria" panose="02040503050406030204" pitchFamily="18" charset="0"/>
                <a:ea typeface="Cambria" panose="02040503050406030204" pitchFamily="18" charset="0"/>
                <a:cs typeface="Times New Roman" panose="02020603050405020304" pitchFamily="18" charset="0"/>
              </a:rPr>
              <a:t>Management( ISCEM</a:t>
            </a:r>
            <a:r>
              <a:rPr lang="en-US" dirty="0">
                <a:latin typeface="Cambria" panose="02040503050406030204" pitchFamily="18" charset="0"/>
                <a:ea typeface="Cambria" panose="02040503050406030204" pitchFamily="18" charset="0"/>
                <a:cs typeface="Times New Roman" panose="02020603050405020304" pitchFamily="18" charset="0"/>
              </a:rPr>
              <a:t>) 2025</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1" y="2133600"/>
            <a:ext cx="9144000" cy="3330094"/>
          </a:xfrm>
          <a:prstGeom prst="rect">
            <a:avLst/>
          </a:prstGeom>
        </p:spPr>
      </p:pic>
      <p:sp>
        <p:nvSpPr>
          <p:cNvPr id="17" name="Date Placeholder 6"/>
          <p:cNvSpPr txBox="1">
            <a:spLocks/>
          </p:cNvSpPr>
          <p:nvPr/>
        </p:nvSpPr>
        <p:spPr>
          <a:xfrm>
            <a:off x="38100"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12908080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2800" b="1" dirty="0" smtClean="0">
                <a:latin typeface="Cambria" pitchFamily="18" charset="0"/>
                <a:ea typeface="Cambria" pitchFamily="18" charset="0"/>
              </a:rPr>
              <a:t>Conference Paper Presentation Details</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37</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4800" y="1037039"/>
            <a:ext cx="9144000" cy="1112484"/>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cs typeface="Times New Roman" panose="02020603050405020304" pitchFamily="18" charset="0"/>
              </a:rPr>
              <a:t>We have participated in International Conference on Engineering Science and </a:t>
            </a:r>
            <a:r>
              <a:rPr lang="en-US" sz="2000" dirty="0" smtClean="0">
                <a:latin typeface="Cambria" panose="02040503050406030204" pitchFamily="18" charset="0"/>
                <a:ea typeface="Cambria" panose="02040503050406030204" pitchFamily="18" charset="0"/>
                <a:cs typeface="Times New Roman" panose="02020603050405020304" pitchFamily="18" charset="0"/>
              </a:rPr>
              <a:t>Management(ISCEM</a:t>
            </a:r>
            <a:r>
              <a:rPr lang="en-US" sz="2000" dirty="0">
                <a:latin typeface="Cambria" panose="02040503050406030204" pitchFamily="18" charset="0"/>
                <a:ea typeface="Cambria" panose="02040503050406030204" pitchFamily="18" charset="0"/>
                <a:cs typeface="Times New Roman" panose="02020603050405020304" pitchFamily="18" charset="0"/>
              </a:rPr>
              <a:t>) 2025</a:t>
            </a:r>
          </a:p>
          <a:p>
            <a:pPr indent="393700">
              <a:lnSpc>
                <a:spcPct val="150000"/>
              </a:lnSpc>
              <a:buFont typeface="+mj-lt"/>
              <a:buAutoNum type="arabicPeriod"/>
            </a:pPr>
            <a:endParaRPr lang="en-US" sz="2000" b="1" dirty="0">
              <a:latin typeface="Cambria" pitchFamily="18" charset="0"/>
              <a:ea typeface="Cambria" pitchFamily="18" charset="0"/>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9523"/>
            <a:ext cx="9144000" cy="3252751"/>
          </a:xfrm>
          <a:prstGeom prst="rect">
            <a:avLst/>
          </a:prstGeom>
        </p:spPr>
      </p:pic>
      <p:sp>
        <p:nvSpPr>
          <p:cNvPr id="13" name="Date Placeholder 6"/>
          <p:cNvSpPr txBox="1">
            <a:spLocks/>
          </p:cNvSpPr>
          <p:nvPr/>
        </p:nvSpPr>
        <p:spPr>
          <a:xfrm>
            <a:off x="38100" y="6583212"/>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9983960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2800" b="1" dirty="0" smtClean="0">
                <a:latin typeface="Cambria" pitchFamily="18" charset="0"/>
                <a:ea typeface="Cambria" pitchFamily="18" charset="0"/>
              </a:rPr>
              <a:t>Paper Publication Details</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38</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183502" y="1046492"/>
            <a:ext cx="9220200" cy="1015663"/>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cs typeface="Times New Roman" panose="02020603050405020304" pitchFamily="18" charset="0"/>
              </a:rPr>
              <a:t>We have Published paper in </a:t>
            </a:r>
            <a:r>
              <a:rPr lang="en-US" sz="2000" b="1" dirty="0">
                <a:latin typeface="Cambria" panose="02040503050406030204" pitchFamily="18" charset="0"/>
                <a:ea typeface="Cambria" panose="02040503050406030204" pitchFamily="18" charset="0"/>
                <a:cs typeface="Times New Roman" panose="02020603050405020304" pitchFamily="18" charset="0"/>
              </a:rPr>
              <a:t>Technical Security Journal </a:t>
            </a:r>
            <a:r>
              <a:rPr lang="en-US" sz="2000" dirty="0">
                <a:latin typeface="Cambria" panose="02040503050406030204" pitchFamily="18" charset="0"/>
                <a:ea typeface="Cambria" panose="02040503050406030204" pitchFamily="18" charset="0"/>
                <a:cs typeface="Times New Roman" panose="02020603050405020304" pitchFamily="18" charset="0"/>
              </a:rPr>
              <a:t>on </a:t>
            </a:r>
            <a:r>
              <a:rPr lang="en-US" sz="2000" b="1" dirty="0">
                <a:latin typeface="Cambria" panose="02040503050406030204" pitchFamily="18" charset="0"/>
                <a:ea typeface="Cambria" panose="02040503050406030204" pitchFamily="18" charset="0"/>
                <a:cs typeface="Times New Roman" panose="02020603050405020304" pitchFamily="18" charset="0"/>
              </a:rPr>
              <a:t>”Review on AI Presentation Tool Using Gesture </a:t>
            </a:r>
            <a:r>
              <a:rPr lang="en-US" sz="2000" b="1" dirty="0" smtClean="0">
                <a:latin typeface="Cambria" panose="02040503050406030204" pitchFamily="18" charset="0"/>
                <a:ea typeface="Cambria" panose="02040503050406030204" pitchFamily="18" charset="0"/>
                <a:cs typeface="Times New Roman" panose="02020603050405020304" pitchFamily="18" charset="0"/>
              </a:rPr>
              <a:t>Recognition” </a:t>
            </a:r>
            <a:r>
              <a:rPr lang="en-US" sz="2000" dirty="0" smtClean="0">
                <a:latin typeface="Cambria" panose="02040503050406030204" pitchFamily="18" charset="0"/>
                <a:ea typeface="Cambria" panose="02040503050406030204" pitchFamily="18" charset="0"/>
                <a:cs typeface="Times New Roman" panose="02020603050405020304" pitchFamily="18" charset="0"/>
              </a:rPr>
              <a:t>Paper </a:t>
            </a:r>
            <a:r>
              <a:rPr lang="en-US" sz="2000" dirty="0">
                <a:latin typeface="Cambria" panose="02040503050406030204" pitchFamily="18" charset="0"/>
                <a:ea typeface="Cambria" panose="02040503050406030204" pitchFamily="18" charset="0"/>
                <a:cs typeface="Times New Roman" panose="02020603050405020304" pitchFamily="18" charset="0"/>
              </a:rPr>
              <a:t>ID: TSJ/2399, ISSN-1434-9728/2191-0073.</a:t>
            </a: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 y="2286000"/>
            <a:ext cx="9144000" cy="3213503"/>
          </a:xfrm>
          <a:prstGeom prst="rect">
            <a:avLst/>
          </a:prstGeom>
        </p:spPr>
      </p:pic>
      <p:sp>
        <p:nvSpPr>
          <p:cNvPr id="13" name="Date Placeholder 6"/>
          <p:cNvSpPr txBox="1">
            <a:spLocks/>
          </p:cNvSpPr>
          <p:nvPr/>
        </p:nvSpPr>
        <p:spPr>
          <a:xfrm>
            <a:off x="38100" y="6574427"/>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127886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Paper Publication Details</a:t>
            </a:r>
            <a:endParaRPr lang="en-US" sz="2800"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39</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4800" y="885973"/>
            <a:ext cx="8534400" cy="1015663"/>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cs typeface="Times New Roman" panose="02020603050405020304" pitchFamily="18" charset="0"/>
              </a:rPr>
              <a:t>We have Published paper in </a:t>
            </a:r>
            <a:r>
              <a:rPr lang="en-US" sz="2000" b="1" dirty="0">
                <a:latin typeface="Cambria" panose="02040503050406030204" pitchFamily="18" charset="0"/>
                <a:ea typeface="Cambria" panose="02040503050406030204" pitchFamily="18" charset="0"/>
                <a:cs typeface="Times New Roman" panose="02020603050405020304" pitchFamily="18" charset="0"/>
              </a:rPr>
              <a:t>Technical Security Journal on ”Review on AI Presentation Tool Using Gesture </a:t>
            </a:r>
            <a:r>
              <a:rPr lang="en-US" sz="2000" b="1" dirty="0" smtClean="0">
                <a:latin typeface="Cambria" panose="02040503050406030204" pitchFamily="18" charset="0"/>
                <a:ea typeface="Cambria" panose="02040503050406030204" pitchFamily="18" charset="0"/>
                <a:cs typeface="Times New Roman" panose="02020603050405020304" pitchFamily="18" charset="0"/>
              </a:rPr>
              <a:t>Recognition”</a:t>
            </a:r>
            <a:r>
              <a:rPr lang="en-US" sz="2000" dirty="0" smtClean="0">
                <a:latin typeface="Cambria" panose="02040503050406030204" pitchFamily="18" charset="0"/>
                <a:ea typeface="Cambria" panose="02040503050406030204" pitchFamily="18" charset="0"/>
                <a:cs typeface="Times New Roman" panose="02020603050405020304" pitchFamily="18" charset="0"/>
              </a:rPr>
              <a:t> Paper </a:t>
            </a:r>
            <a:r>
              <a:rPr lang="en-US" sz="2000" dirty="0">
                <a:latin typeface="Cambria" panose="02040503050406030204" pitchFamily="18" charset="0"/>
                <a:ea typeface="Cambria" panose="02040503050406030204" pitchFamily="18" charset="0"/>
                <a:cs typeface="Times New Roman" panose="02020603050405020304" pitchFamily="18" charset="0"/>
              </a:rPr>
              <a:t>ID: TSJ/2399, ISSN-1434-9728/2191-0073.</a:t>
            </a: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2062"/>
            <a:ext cx="9144000" cy="3407702"/>
          </a:xfrm>
          <a:prstGeom prst="rect">
            <a:avLst/>
          </a:prstGeom>
        </p:spPr>
      </p:pic>
      <p:sp>
        <p:nvSpPr>
          <p:cNvPr id="13" name="Date Placeholder 6"/>
          <p:cNvSpPr txBox="1">
            <a:spLocks/>
          </p:cNvSpPr>
          <p:nvPr/>
        </p:nvSpPr>
        <p:spPr>
          <a:xfrm>
            <a:off x="38100" y="6581226"/>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641331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fontScale="90000"/>
          </a:bodyPr>
          <a:lstStyle/>
          <a:p>
            <a:pPr>
              <a:lnSpc>
                <a:spcPct val="150000"/>
              </a:lnSpc>
            </a:pPr>
            <a:r>
              <a:rPr lang="en-US" sz="3600" b="1" dirty="0" smtClean="0">
                <a:latin typeface="Cambria" pitchFamily="18" charset="0"/>
                <a:ea typeface="Cambria" pitchFamily="18" charset="0"/>
              </a:rPr>
              <a:t>Abstract</a:t>
            </a:r>
            <a:endParaRPr lang="en-US" sz="36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4800" y="1219200"/>
            <a:ext cx="8534400" cy="4611455"/>
          </a:xfrm>
          <a:prstGeom prst="rect">
            <a:avLst/>
          </a:prstGeom>
          <a:noFill/>
        </p:spPr>
        <p:txBody>
          <a:bodyPr wrap="square" rtlCol="0">
            <a:spAutoFit/>
          </a:bodyPr>
          <a:lstStyle/>
          <a:p>
            <a:pPr algn="just">
              <a:lnSpc>
                <a:spcPct val="150000"/>
              </a:lnSpc>
            </a:pPr>
            <a:r>
              <a:rPr lang="en-US" dirty="0">
                <a:latin typeface="Cambria" panose="02040503050406030204" pitchFamily="18" charset="0"/>
                <a:ea typeface="Cambria" panose="02040503050406030204" pitchFamily="18" charset="0"/>
                <a:cs typeface="Times New Roman" panose="02020603050405020304" pitchFamily="18" charset="0"/>
              </a:rPr>
              <a:t>The proposed idea AI Presentation Tool Using Gesture Recognition introduces an innovative AI-driven presentation tool that utilizes hand gestures for controlling PowerPoint slides, aiming to transform the presentation experience. By enabling presenters to interact with their slides through natural movements, the tool eliminates the reliance on traditional physical devices, such as remotes or keyboards, fostering a more fluid and engaging atmosphere. The system employs advanced computer vision and deep learning techniques to accurately recognize hand gestures in real-time, providing a hands-free solution that is particularly beneficial for users with physical disabilities. The proposed tool not only simplifies the act of presenting but also enhances accessibility, making it an ideal fit for diverse environments, including classrooms, corporate meetings, conferences, and virtual settings. </a:t>
            </a:r>
            <a:endParaRPr lang="en-US" b="1" dirty="0">
              <a:latin typeface="Cambria" pitchFamily="18" charset="0"/>
              <a:ea typeface="Cambria" pitchFamily="18" charset="0"/>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Date Placeholder 6"/>
          <p:cNvSpPr txBox="1">
            <a:spLocks/>
          </p:cNvSpPr>
          <p:nvPr/>
        </p:nvSpPr>
        <p:spPr>
          <a:xfrm>
            <a:off x="38100" y="659254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3475950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Paper Publication Details</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40</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152400" y="914400"/>
            <a:ext cx="9067800" cy="1477328"/>
          </a:xfrm>
          <a:prstGeom prst="rect">
            <a:avLst/>
          </a:prstGeom>
          <a:noFill/>
        </p:spPr>
        <p:txBody>
          <a:bodyPr wrap="square" rtlCol="0">
            <a:spAutoFit/>
          </a:bodyPr>
          <a:lstStyle/>
          <a:p>
            <a:pPr>
              <a:lnSpc>
                <a:spcPct val="150000"/>
              </a:lnSpc>
            </a:pPr>
            <a:r>
              <a:rPr lang="en-US" sz="2000" dirty="0">
                <a:latin typeface="Cambria" panose="02040503050406030204" pitchFamily="18" charset="0"/>
                <a:ea typeface="Cambria" panose="02040503050406030204" pitchFamily="18" charset="0"/>
                <a:cs typeface="Times New Roman" panose="02020603050405020304" pitchFamily="18" charset="0"/>
              </a:rPr>
              <a:t>We have Published paper in </a:t>
            </a:r>
            <a:r>
              <a:rPr lang="en-US" sz="2000" b="1" dirty="0">
                <a:latin typeface="Cambria" panose="02040503050406030204" pitchFamily="18" charset="0"/>
                <a:ea typeface="Cambria" panose="02040503050406030204" pitchFamily="18" charset="0"/>
                <a:cs typeface="Times New Roman" panose="02020603050405020304" pitchFamily="18" charset="0"/>
              </a:rPr>
              <a:t>International Research Journal on </a:t>
            </a:r>
            <a:r>
              <a:rPr lang="en-US" sz="2000" b="1" dirty="0" smtClean="0">
                <a:latin typeface="Cambria" panose="02040503050406030204" pitchFamily="18" charset="0"/>
                <a:ea typeface="Cambria" panose="02040503050406030204" pitchFamily="18" charset="0"/>
                <a:cs typeface="Times New Roman" panose="02020603050405020304" pitchFamily="18" charset="0"/>
              </a:rPr>
              <a:t>Advanced Engineering </a:t>
            </a:r>
            <a:r>
              <a:rPr lang="en-US" sz="2000" b="1" dirty="0">
                <a:latin typeface="Cambria" panose="02040503050406030204" pitchFamily="18" charset="0"/>
                <a:ea typeface="Cambria" panose="02040503050406030204" pitchFamily="18" charset="0"/>
                <a:cs typeface="Times New Roman" panose="02020603050405020304" pitchFamily="18" charset="0"/>
              </a:rPr>
              <a:t>Hub(IRJAEH) on ”AI Presentation Tool Using </a:t>
            </a:r>
            <a:r>
              <a:rPr lang="en-US" sz="2000" b="1" dirty="0" smtClean="0">
                <a:latin typeface="Cambria" panose="02040503050406030204" pitchFamily="18" charset="0"/>
                <a:ea typeface="Cambria" panose="02040503050406030204" pitchFamily="18" charset="0"/>
                <a:cs typeface="Times New Roman" panose="02020603050405020304" pitchFamily="18" charset="0"/>
              </a:rPr>
              <a:t>Gesture Recognition</a:t>
            </a:r>
            <a:r>
              <a:rPr lang="en-US" sz="2000" b="1" dirty="0">
                <a:latin typeface="Cambria" panose="02040503050406030204" pitchFamily="18" charset="0"/>
                <a:ea typeface="Cambria" panose="02040503050406030204" pitchFamily="18" charset="0"/>
                <a:cs typeface="Times New Roman" panose="02020603050405020304" pitchFamily="18" charset="0"/>
              </a:rPr>
              <a:t>”</a:t>
            </a:r>
            <a:r>
              <a:rPr lang="en-US" sz="2000" dirty="0">
                <a:latin typeface="Cambria" panose="02040503050406030204" pitchFamily="18" charset="0"/>
                <a:ea typeface="Cambria" panose="02040503050406030204" pitchFamily="18" charset="0"/>
                <a:cs typeface="Times New Roman" panose="02020603050405020304" pitchFamily="18" charset="0"/>
              </a:rPr>
              <a:t>, ISSN- 2584-2137.</a:t>
            </a:r>
            <a:endParaRPr lang="en-US" sz="2000" b="1" dirty="0">
              <a:latin typeface="Cambria" pitchFamily="18" charset="0"/>
              <a:ea typeface="Cambria" pitchFamily="18" charset="0"/>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60626"/>
            <a:ext cx="9144000" cy="3842585"/>
          </a:xfrm>
          <a:prstGeom prst="rect">
            <a:avLst/>
          </a:prstGeom>
        </p:spPr>
      </p:pic>
      <p:sp>
        <p:nvSpPr>
          <p:cNvPr id="13" name="Date Placeholder 6"/>
          <p:cNvSpPr txBox="1">
            <a:spLocks/>
          </p:cNvSpPr>
          <p:nvPr/>
        </p:nvSpPr>
        <p:spPr>
          <a:xfrm>
            <a:off x="38100"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9948383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Paper Publication Details</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41</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4800" y="885973"/>
            <a:ext cx="8534400" cy="1015663"/>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cs typeface="Times New Roman" panose="02020603050405020304" pitchFamily="18" charset="0"/>
              </a:rPr>
              <a:t>We have Published paper </a:t>
            </a:r>
            <a:r>
              <a:rPr lang="en-US" sz="2000" b="1" dirty="0">
                <a:latin typeface="Cambria" panose="02040503050406030204" pitchFamily="18" charset="0"/>
                <a:ea typeface="Cambria" panose="02040503050406030204" pitchFamily="18" charset="0"/>
                <a:cs typeface="Times New Roman" panose="02020603050405020304" pitchFamily="18" charset="0"/>
              </a:rPr>
              <a:t>in International Research Journal on Advanced Engineering Hub(IRJAEH) on ”AI Presentation Tool Using Gesture Recognition”</a:t>
            </a:r>
            <a:r>
              <a:rPr lang="en-US" sz="2000" dirty="0">
                <a:latin typeface="Cambria" panose="02040503050406030204" pitchFamily="18" charset="0"/>
                <a:ea typeface="Cambria" panose="02040503050406030204" pitchFamily="18" charset="0"/>
                <a:cs typeface="Times New Roman" panose="02020603050405020304" pitchFamily="18" charset="0"/>
              </a:rPr>
              <a:t>, ISSN- 2584-2137.</a:t>
            </a: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9800"/>
            <a:ext cx="9144000" cy="3911307"/>
          </a:xfrm>
          <a:prstGeom prst="rect">
            <a:avLst/>
          </a:prstGeom>
        </p:spPr>
      </p:pic>
      <p:sp>
        <p:nvSpPr>
          <p:cNvPr id="14" name="Date Placeholder 6"/>
          <p:cNvSpPr txBox="1">
            <a:spLocks/>
          </p:cNvSpPr>
          <p:nvPr/>
        </p:nvSpPr>
        <p:spPr>
          <a:xfrm>
            <a:off x="51231"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4509228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smtClean="0">
                <a:latin typeface="Cambria" pitchFamily="18" charset="0"/>
                <a:ea typeface="Cambria" pitchFamily="18" charset="0"/>
              </a:rPr>
              <a:t>Project Competition Details</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42</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4800" y="1037621"/>
            <a:ext cx="8534400" cy="707886"/>
          </a:xfrm>
          <a:prstGeom prst="rect">
            <a:avLst/>
          </a:prstGeom>
          <a:noFill/>
        </p:spPr>
        <p:txBody>
          <a:bodyPr wrap="square" rtlCol="0">
            <a:spAutoFit/>
          </a:bodyPr>
          <a:lstStyle/>
          <a:p>
            <a:r>
              <a:rPr lang="en-US" sz="2000" dirty="0" smtClean="0">
                <a:latin typeface="Cambria" panose="02040503050406030204" pitchFamily="18" charset="0"/>
                <a:ea typeface="Cambria" panose="02040503050406030204" pitchFamily="18" charset="0"/>
                <a:cs typeface="Times New Roman" panose="02020603050405020304" pitchFamily="18" charset="0"/>
              </a:rPr>
              <a:t>We have participated in </a:t>
            </a:r>
            <a:r>
              <a:rPr lang="en-US" sz="2000" b="1" dirty="0" smtClean="0">
                <a:latin typeface="Cambria" panose="02040503050406030204" pitchFamily="18" charset="0"/>
                <a:ea typeface="Cambria" panose="02040503050406030204" pitchFamily="18" charset="0"/>
                <a:cs typeface="Times New Roman" panose="02020603050405020304" pitchFamily="18" charset="0"/>
              </a:rPr>
              <a:t>Startup </a:t>
            </a:r>
            <a:r>
              <a:rPr lang="en-US" sz="2000" b="1" dirty="0">
                <a:latin typeface="Cambria" panose="02040503050406030204" pitchFamily="18" charset="0"/>
                <a:ea typeface="Cambria" panose="02040503050406030204" pitchFamily="18" charset="0"/>
                <a:cs typeface="Times New Roman" panose="02020603050405020304" pitchFamily="18" charset="0"/>
              </a:rPr>
              <a:t>Arena(National Entrepreneurship Challenge 2024)</a:t>
            </a: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 y="1818731"/>
            <a:ext cx="9144000" cy="4094544"/>
          </a:xfrm>
          <a:prstGeom prst="rect">
            <a:avLst/>
          </a:prstGeom>
        </p:spPr>
      </p:pic>
      <p:sp>
        <p:nvSpPr>
          <p:cNvPr id="5" name="Rectangle 4"/>
          <p:cNvSpPr/>
          <p:nvPr/>
        </p:nvSpPr>
        <p:spPr>
          <a:xfrm>
            <a:off x="0" y="5486400"/>
            <a:ext cx="304800" cy="685800"/>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3" name="Date Placeholder 6"/>
          <p:cNvSpPr txBox="1">
            <a:spLocks/>
          </p:cNvSpPr>
          <p:nvPr/>
        </p:nvSpPr>
        <p:spPr>
          <a:xfrm>
            <a:off x="38100"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7565469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Project Competition Details</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43</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81000" y="1017657"/>
            <a:ext cx="8534400" cy="1015663"/>
          </a:xfrm>
          <a:prstGeom prst="rect">
            <a:avLst/>
          </a:prstGeom>
          <a:noFill/>
        </p:spPr>
        <p:txBody>
          <a:bodyPr wrap="square" rtlCol="0">
            <a:spAutoFit/>
          </a:bodyPr>
          <a:lstStyle/>
          <a:p>
            <a:r>
              <a:rPr lang="en-US" sz="2000" dirty="0" smtClean="0">
                <a:latin typeface="Cambria" panose="02040503050406030204" pitchFamily="18" charset="0"/>
                <a:ea typeface="Cambria" panose="02040503050406030204" pitchFamily="18" charset="0"/>
                <a:cs typeface="Times New Roman" panose="02020603050405020304" pitchFamily="18" charset="0"/>
              </a:rPr>
              <a:t>We have participated in </a:t>
            </a:r>
            <a:r>
              <a:rPr lang="en-US" sz="2000" b="1" dirty="0" smtClean="0">
                <a:latin typeface="Cambria" panose="02040503050406030204" pitchFamily="18" charset="0"/>
                <a:ea typeface="Cambria" panose="02040503050406030204" pitchFamily="18" charset="0"/>
                <a:cs typeface="Times New Roman" panose="02020603050405020304" pitchFamily="18" charset="0"/>
              </a:rPr>
              <a:t>ANVESHANA </a:t>
            </a:r>
            <a:r>
              <a:rPr lang="en-US" sz="2000" b="1" dirty="0">
                <a:latin typeface="Cambria" panose="02040503050406030204" pitchFamily="18" charset="0"/>
                <a:ea typeface="Cambria" panose="02040503050406030204" pitchFamily="18" charset="0"/>
                <a:cs typeface="Times New Roman" panose="02020603050405020304" pitchFamily="18" charset="0"/>
              </a:rPr>
              <a:t>2024-25 </a:t>
            </a:r>
            <a:r>
              <a:rPr lang="en-US" sz="2000" dirty="0">
                <a:latin typeface="Cambria" panose="02040503050406030204" pitchFamily="18" charset="0"/>
                <a:ea typeface="Cambria" panose="02040503050406030204" pitchFamily="18" charset="0"/>
                <a:cs typeface="Times New Roman" panose="02020603050405020304" pitchFamily="18" charset="0"/>
              </a:rPr>
              <a:t>a Regional Level Science &amp; Engineering Fair organized in Mumbai by AGASTYA INTERNATIONAL FOUNDATION.</a:t>
            </a: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849" y="1905000"/>
            <a:ext cx="8108302" cy="4000500"/>
          </a:xfrm>
          <a:prstGeom prst="rect">
            <a:avLst/>
          </a:prstGeom>
        </p:spPr>
      </p:pic>
      <p:sp>
        <p:nvSpPr>
          <p:cNvPr id="15" name="Date Placeholder 6"/>
          <p:cNvSpPr txBox="1">
            <a:spLocks/>
          </p:cNvSpPr>
          <p:nvPr/>
        </p:nvSpPr>
        <p:spPr>
          <a:xfrm>
            <a:off x="38100" y="659254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0904465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Project Competition Details</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44</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4800" y="1073682"/>
            <a:ext cx="8534400" cy="707886"/>
          </a:xfrm>
          <a:prstGeom prst="rect">
            <a:avLst/>
          </a:prstGeom>
          <a:noFill/>
        </p:spPr>
        <p:txBody>
          <a:bodyPr wrap="square" rtlCol="0">
            <a:spAutoFit/>
          </a:bodyPr>
          <a:lstStyle/>
          <a:p>
            <a:r>
              <a:rPr lang="en-US" sz="2000" dirty="0" smtClean="0">
                <a:latin typeface="Cambria" panose="02040503050406030204" pitchFamily="18" charset="0"/>
                <a:ea typeface="Cambria" panose="02040503050406030204" pitchFamily="18" charset="0"/>
                <a:cs typeface="Times New Roman" panose="02020603050405020304" pitchFamily="18" charset="0"/>
              </a:rPr>
              <a:t>We have participated in </a:t>
            </a:r>
            <a:r>
              <a:rPr lang="en-US" sz="2000" b="1" dirty="0" smtClean="0">
                <a:latin typeface="Cambria" panose="02040503050406030204" pitchFamily="18" charset="0"/>
                <a:ea typeface="Cambria" panose="02040503050406030204" pitchFamily="18" charset="0"/>
                <a:cs typeface="Times New Roman" panose="02020603050405020304" pitchFamily="18" charset="0"/>
              </a:rPr>
              <a:t>TECH-GURU, 2K25 </a:t>
            </a:r>
            <a:r>
              <a:rPr lang="en-US" sz="2000" dirty="0" smtClean="0">
                <a:latin typeface="Cambria" panose="02040503050406030204" pitchFamily="18" charset="0"/>
                <a:ea typeface="Cambria" panose="02040503050406030204" pitchFamily="18" charset="0"/>
                <a:cs typeface="Times New Roman" panose="02020603050405020304" pitchFamily="18" charset="0"/>
              </a:rPr>
              <a:t>Organized by Guru Gobind Singh College of Engineering &amp; Research Centre, Nashik.</a:t>
            </a:r>
            <a:endParaRPr lang="en-US" sz="2000" dirty="0">
              <a:latin typeface="Cambria" panose="02040503050406030204" pitchFamily="18" charset="0"/>
              <a:ea typeface="Cambria" panose="02040503050406030204" pitchFamily="18" charset="0"/>
              <a:cs typeface="Times New Roman" panose="02020603050405020304" pitchFamily="18" charset="0"/>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084"/>
            <a:ext cx="9144000" cy="3149064"/>
          </a:xfrm>
          <a:prstGeom prst="rect">
            <a:avLst/>
          </a:prstGeom>
        </p:spPr>
      </p:pic>
      <p:sp>
        <p:nvSpPr>
          <p:cNvPr id="13" name="Date Placeholder 6"/>
          <p:cNvSpPr txBox="1">
            <a:spLocks/>
          </p:cNvSpPr>
          <p:nvPr/>
        </p:nvSpPr>
        <p:spPr>
          <a:xfrm>
            <a:off x="38100" y="6574427"/>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1776950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Project Competition Details</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45</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4800" y="885973"/>
            <a:ext cx="8534400" cy="707886"/>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cs typeface="Times New Roman" panose="02020603050405020304" pitchFamily="18" charset="0"/>
              </a:rPr>
              <a:t>We have participated in </a:t>
            </a:r>
            <a:r>
              <a:rPr 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sz="2000" b="1" dirty="0" smtClean="0">
                <a:latin typeface="Cambria" panose="02040503050406030204" pitchFamily="18" charset="0"/>
                <a:ea typeface="Cambria" panose="02040503050406030204" pitchFamily="18" charset="0"/>
                <a:cs typeface="Times New Roman" panose="02020603050405020304" pitchFamily="18" charset="0"/>
              </a:rPr>
              <a:t>TECH-GURU</a:t>
            </a:r>
            <a:r>
              <a:rPr lang="en-US" sz="2000" dirty="0">
                <a:latin typeface="Cambria" panose="02040503050406030204" pitchFamily="18" charset="0"/>
                <a:ea typeface="Cambria" panose="02040503050406030204" pitchFamily="18" charset="0"/>
                <a:cs typeface="Times New Roman" panose="02020603050405020304" pitchFamily="18" charset="0"/>
              </a:rPr>
              <a:t>, 2K25 Organized by Guru Gobind Singh College of Engineering &amp; Research Centre, Nashik.</a:t>
            </a: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66704"/>
            <a:ext cx="9144000" cy="3457992"/>
          </a:xfrm>
          <a:prstGeom prst="rect">
            <a:avLst/>
          </a:prstGeom>
        </p:spPr>
      </p:pic>
      <p:sp>
        <p:nvSpPr>
          <p:cNvPr id="13" name="Date Placeholder 6"/>
          <p:cNvSpPr txBox="1">
            <a:spLocks/>
          </p:cNvSpPr>
          <p:nvPr/>
        </p:nvSpPr>
        <p:spPr>
          <a:xfrm>
            <a:off x="38489" y="6595954"/>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40322938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46</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3" name="Rectangle 12"/>
          <p:cNvSpPr/>
          <p:nvPr/>
        </p:nvSpPr>
        <p:spPr>
          <a:xfrm>
            <a:off x="1143000" y="2667000"/>
            <a:ext cx="7162800"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pitchFamily="18" charset="0"/>
                <a:ea typeface="Cambria" pitchFamily="18" charset="0"/>
              </a:rPr>
              <a:t>Demonstration</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pitchFamily="18" charset="0"/>
              <a:ea typeface="Cambria" pitchFamily="18" charset="0"/>
            </a:endParaRPr>
          </a:p>
        </p:txBody>
      </p:sp>
      <p:sp>
        <p:nvSpPr>
          <p:cNvPr id="10" name="Footer Placeholder 2">
            <a:extLst>
              <a:ext uri="{FF2B5EF4-FFF2-40B4-BE49-F238E27FC236}">
                <a16:creationId xmlns:a16="http://schemas.microsoft.com/office/drawing/2014/main" id="{FBAA7AD7-B6A1-407F-8717-3631AADFDBC8}"/>
              </a:ext>
            </a:extLst>
          </p:cNvPr>
          <p:cNvSpPr>
            <a:spLocks noGrp="1"/>
          </p:cNvSpPr>
          <p:nvPr>
            <p:ph type="ftr" sz="quarter" idx="11"/>
          </p:nvPr>
        </p:nvSpPr>
        <p:spPr>
          <a:xfrm>
            <a:off x="3238500" y="652728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4DD6D21F-86D7-4CC2-89BB-ED8744ADB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47</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3" name="Rectangle 12"/>
          <p:cNvSpPr/>
          <p:nvPr/>
        </p:nvSpPr>
        <p:spPr>
          <a:xfrm>
            <a:off x="1143000" y="2667000"/>
            <a:ext cx="7162800"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pitchFamily="18" charset="0"/>
                <a:ea typeface="Cambria" pitchFamily="18" charset="0"/>
              </a:rPr>
              <a:t>Question and Answer</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mbria" pitchFamily="18" charset="0"/>
              <a:ea typeface="Cambria" pitchFamily="18" charset="0"/>
            </a:endParaRPr>
          </a:p>
        </p:txBody>
      </p:sp>
      <p:sp>
        <p:nvSpPr>
          <p:cNvPr id="10" name="Footer Placeholder 2">
            <a:extLst>
              <a:ext uri="{FF2B5EF4-FFF2-40B4-BE49-F238E27FC236}">
                <a16:creationId xmlns:a16="http://schemas.microsoft.com/office/drawing/2014/main" id="{FBAA7AD7-B6A1-407F-8717-3631AADFDBC8}"/>
              </a:ext>
            </a:extLst>
          </p:cNvPr>
          <p:cNvSpPr>
            <a:spLocks noGrp="1"/>
          </p:cNvSpPr>
          <p:nvPr>
            <p:ph type="ftr" sz="quarter" idx="11"/>
          </p:nvPr>
        </p:nvSpPr>
        <p:spPr>
          <a:xfrm>
            <a:off x="3238500" y="652728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4DD6D21F-86D7-4CC2-89BB-ED8744ADB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1084753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48</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Rectangle 8"/>
          <p:cNvSpPr/>
          <p:nvPr/>
        </p:nvSpPr>
        <p:spPr>
          <a:xfrm>
            <a:off x="609600" y="2438400"/>
            <a:ext cx="7581853" cy="156966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9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 !!!</a:t>
            </a:r>
          </a:p>
        </p:txBody>
      </p:sp>
      <p:sp>
        <p:nvSpPr>
          <p:cNvPr id="11" name="Footer Placeholder 2">
            <a:extLst>
              <a:ext uri="{FF2B5EF4-FFF2-40B4-BE49-F238E27FC236}">
                <a16:creationId xmlns:a16="http://schemas.microsoft.com/office/drawing/2014/main" id="{7549B44F-3B0D-41A7-A7DA-E65EE4112B5A}"/>
              </a:ext>
            </a:extLst>
          </p:cNvPr>
          <p:cNvSpPr>
            <a:spLocks noGrp="1"/>
          </p:cNvSpPr>
          <p:nvPr>
            <p:ph type="ftr" sz="quarter" idx="11"/>
          </p:nvPr>
        </p:nvSpPr>
        <p:spPr>
          <a:xfrm>
            <a:off x="3238500" y="652728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3" name="Picture 3">
            <a:extLst>
              <a:ext uri="{FF2B5EF4-FFF2-40B4-BE49-F238E27FC236}">
                <a16:creationId xmlns:a16="http://schemas.microsoft.com/office/drawing/2014/main" id="{16382913-CA4D-43AC-8B6F-940478B00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600" b="1" dirty="0" smtClean="0">
                <a:latin typeface="Cambria" pitchFamily="18" charset="0"/>
                <a:ea typeface="Cambria" pitchFamily="18" charset="0"/>
              </a:rPr>
              <a:t>Introduction</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5</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Date Placeholder 6"/>
          <p:cNvSpPr txBox="1">
            <a:spLocks/>
          </p:cNvSpPr>
          <p:nvPr/>
        </p:nvSpPr>
        <p:spPr>
          <a:xfrm>
            <a:off x="38100" y="6565490"/>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
        <p:nvSpPr>
          <p:cNvPr id="4" name="Rectangle 3"/>
          <p:cNvSpPr/>
          <p:nvPr/>
        </p:nvSpPr>
        <p:spPr>
          <a:xfrm>
            <a:off x="339012" y="1371600"/>
            <a:ext cx="8347788" cy="4439933"/>
          </a:xfrm>
          <a:prstGeom prst="rect">
            <a:avLst/>
          </a:prstGeom>
        </p:spPr>
        <p:txBody>
          <a:bodyPr wrap="square">
            <a:spAutoFit/>
          </a:bodyPr>
          <a:lstStyle/>
          <a:p>
            <a:pPr marL="285750" indent="-285750" algn="just">
              <a:lnSpc>
                <a:spcPct val="20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Traditional presentation tools (clickers, keyboards) interrupt natural flow and reduce audience engagement. </a:t>
            </a:r>
          </a:p>
          <a:p>
            <a:pPr marL="285750" indent="-285750" algn="just">
              <a:lnSpc>
                <a:spcPct val="20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These tools also pose accessibility challenges for individuals with disabilities. </a:t>
            </a:r>
          </a:p>
          <a:p>
            <a:pPr marL="285750" indent="-285750" algn="just">
              <a:lnSpc>
                <a:spcPct val="20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The proposed solution: an AI-powered presentation tool using gesture recognition and voice control for hands-free slide control.</a:t>
            </a:r>
          </a:p>
          <a:p>
            <a:pPr marL="285750" indent="-285750" algn="just">
              <a:lnSpc>
                <a:spcPct val="20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Enhances focus, interactivity, and inclusivity in presentations. </a:t>
            </a:r>
          </a:p>
          <a:p>
            <a:pPr marL="285750" indent="-285750" algn="just">
              <a:lnSpc>
                <a:spcPct val="20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Features an intuitive interface for smooth navigation and dynamic interaction. </a:t>
            </a:r>
          </a:p>
          <a:p>
            <a:pPr marL="285750" indent="-285750" algn="just">
              <a:lnSpc>
                <a:spcPct val="200000"/>
              </a:lnSpc>
              <a:buFont typeface="Arial" panose="020B0604020202020204" pitchFamily="34" charset="0"/>
              <a:buChar char="•"/>
            </a:pPr>
            <a:r>
              <a:rPr lang="en-US" dirty="0">
                <a:latin typeface="Cambria" panose="02040503050406030204" pitchFamily="18" charset="0"/>
                <a:ea typeface="Cambria" panose="02040503050406030204" pitchFamily="18" charset="0"/>
                <a:cs typeface="Times New Roman" panose="02020603050405020304" pitchFamily="18" charset="0"/>
              </a:rPr>
              <a:t>Benefits professionals, educators, and differently-abled users alike.</a:t>
            </a:r>
          </a:p>
        </p:txBody>
      </p:sp>
    </p:spTree>
    <p:extLst>
      <p:ext uri="{BB962C8B-B14F-4D97-AF65-F5344CB8AC3E}">
        <p14:creationId xmlns:p14="http://schemas.microsoft.com/office/powerpoint/2010/main" val="38500242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fontScale="90000"/>
          </a:bodyPr>
          <a:lstStyle/>
          <a:p>
            <a:pPr>
              <a:lnSpc>
                <a:spcPct val="150000"/>
              </a:lnSpc>
            </a:pPr>
            <a:r>
              <a:rPr lang="en-US" sz="3600" b="1" dirty="0" smtClean="0">
                <a:latin typeface="Cambria" pitchFamily="18" charset="0"/>
                <a:ea typeface="Cambria" pitchFamily="18" charset="0"/>
              </a:rPr>
              <a:t>Literature </a:t>
            </a:r>
            <a:r>
              <a:rPr lang="en-US" sz="3600" b="1" dirty="0">
                <a:latin typeface="Cambria" pitchFamily="18" charset="0"/>
                <a:ea typeface="Cambria" pitchFamily="18" charset="0"/>
              </a:rPr>
              <a:t>Survey</a:t>
            </a: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6</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999544706"/>
              </p:ext>
            </p:extLst>
          </p:nvPr>
        </p:nvGraphicFramePr>
        <p:xfrm>
          <a:off x="152400" y="1042073"/>
          <a:ext cx="8938846" cy="5307254"/>
        </p:xfrm>
        <a:graphic>
          <a:graphicData uri="http://schemas.openxmlformats.org/drawingml/2006/table">
            <a:tbl>
              <a:tblPr firstRow="1" bandRow="1">
                <a:tableStyleId>{5C22544A-7EE6-4342-B048-85BDC9FD1C3A}</a:tableStyleId>
              </a:tblPr>
              <a:tblGrid>
                <a:gridCol w="1489808">
                  <a:extLst>
                    <a:ext uri="{9D8B030D-6E8A-4147-A177-3AD203B41FA5}">
                      <a16:colId xmlns:a16="http://schemas.microsoft.com/office/drawing/2014/main" val="3441141696"/>
                    </a:ext>
                  </a:extLst>
                </a:gridCol>
                <a:gridCol w="1489808">
                  <a:extLst>
                    <a:ext uri="{9D8B030D-6E8A-4147-A177-3AD203B41FA5}">
                      <a16:colId xmlns:a16="http://schemas.microsoft.com/office/drawing/2014/main" val="94592095"/>
                    </a:ext>
                  </a:extLst>
                </a:gridCol>
                <a:gridCol w="1072038">
                  <a:extLst>
                    <a:ext uri="{9D8B030D-6E8A-4147-A177-3AD203B41FA5}">
                      <a16:colId xmlns:a16="http://schemas.microsoft.com/office/drawing/2014/main" val="4255913108"/>
                    </a:ext>
                  </a:extLst>
                </a:gridCol>
                <a:gridCol w="2140376">
                  <a:extLst>
                    <a:ext uri="{9D8B030D-6E8A-4147-A177-3AD203B41FA5}">
                      <a16:colId xmlns:a16="http://schemas.microsoft.com/office/drawing/2014/main" val="2771961397"/>
                    </a:ext>
                  </a:extLst>
                </a:gridCol>
                <a:gridCol w="1257008">
                  <a:extLst>
                    <a:ext uri="{9D8B030D-6E8A-4147-A177-3AD203B41FA5}">
                      <a16:colId xmlns:a16="http://schemas.microsoft.com/office/drawing/2014/main" val="519819461"/>
                    </a:ext>
                  </a:extLst>
                </a:gridCol>
                <a:gridCol w="1489808">
                  <a:extLst>
                    <a:ext uri="{9D8B030D-6E8A-4147-A177-3AD203B41FA5}">
                      <a16:colId xmlns:a16="http://schemas.microsoft.com/office/drawing/2014/main" val="1170069682"/>
                    </a:ext>
                  </a:extLst>
                </a:gridCol>
              </a:tblGrid>
              <a:tr h="831080">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Name of paper</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Authors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Date Of Publication</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Working</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Demerits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618021353"/>
                  </a:ext>
                </a:extLst>
              </a:tr>
              <a:tr h="4392854">
                <a:tc>
                  <a:txBody>
                    <a:bodyPr/>
                    <a:lstStyle/>
                    <a:p>
                      <a:pPr algn="just"/>
                      <a:r>
                        <a:rPr lang="en-US" dirty="0" smtClean="0">
                          <a:latin typeface="Cambria" panose="02040503050406030204" pitchFamily="18" charset="0"/>
                          <a:ea typeface="Cambria" panose="02040503050406030204" pitchFamily="18" charset="0"/>
                          <a:cs typeface="Times New Roman" panose="02020603050405020304" pitchFamily="18" charset="0"/>
                        </a:rPr>
                        <a:t>Automated Digital Presentation Control using Hand Gesture Technique </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rPr>
                        <a:t>Salonee Powar, Shweta Kadam, Sonali Malage, Priyanka Shingane</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cs typeface="Times New Roman" panose="02020603050405020304" pitchFamily="18" charset="0"/>
                        </a:rPr>
                        <a:t>2022</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dirty="0" smtClean="0">
                          <a:latin typeface="Cambria" panose="02040503050406030204" pitchFamily="18" charset="0"/>
                          <a:ea typeface="Cambria" panose="02040503050406030204" pitchFamily="18" charset="0"/>
                        </a:rPr>
                        <a:t>1. Detects hand gestures in real-time using AI via webcam.</a:t>
                      </a:r>
                    </a:p>
                    <a:p>
                      <a:r>
                        <a:rPr lang="en-US" dirty="0" smtClean="0">
                          <a:latin typeface="Cambria" panose="02040503050406030204" pitchFamily="18" charset="0"/>
                          <a:ea typeface="Cambria" panose="02040503050406030204" pitchFamily="18" charset="0"/>
                        </a:rPr>
                        <a:t>2. No gloves or markers required</a:t>
                      </a:r>
                      <a:r>
                        <a:rPr lang="en-US" baseline="0" dirty="0" smtClean="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uses OpenCV and AI to identify patterns.</a:t>
                      </a:r>
                    </a:p>
                    <a:p>
                      <a:r>
                        <a:rPr lang="en-US" dirty="0" smtClean="0">
                          <a:latin typeface="Cambria" panose="02040503050406030204" pitchFamily="18" charset="0"/>
                          <a:ea typeface="Cambria" panose="02040503050406030204" pitchFamily="18" charset="0"/>
                        </a:rPr>
                        <a:t>3. Maps gestures </a:t>
                      </a:r>
                      <a:r>
                        <a:rPr lang="en-US" dirty="0" smtClean="0">
                          <a:latin typeface="Cambria" panose="02040503050406030204" pitchFamily="18" charset="0"/>
                          <a:ea typeface="Cambria" panose="02040503050406030204" pitchFamily="18" charset="0"/>
                        </a:rPr>
                        <a:t>(swipe</a:t>
                      </a:r>
                      <a:r>
                        <a:rPr lang="en-US" dirty="0" smtClean="0">
                          <a:latin typeface="Cambria" panose="02040503050406030204" pitchFamily="18" charset="0"/>
                          <a:ea typeface="Cambria" panose="02040503050406030204" pitchFamily="18" charset="0"/>
                        </a:rPr>
                        <a:t>, fist) to slide control commands (forward/backward).</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1. Fully </a:t>
                      </a:r>
                      <a:r>
                        <a:rPr lang="en-US" dirty="0" smtClean="0">
                          <a:latin typeface="Cambria" panose="02040503050406030204" pitchFamily="18" charset="0"/>
                          <a:ea typeface="Cambria" panose="02040503050406030204" pitchFamily="18" charset="0"/>
                        </a:rPr>
                        <a:t>marker less </a:t>
                      </a:r>
                      <a:r>
                        <a:rPr lang="en-US" dirty="0" smtClean="0">
                          <a:latin typeface="Cambria" panose="02040503050406030204" pitchFamily="18" charset="0"/>
                          <a:ea typeface="Cambria" panose="02040503050406030204" pitchFamily="18" charset="0"/>
                        </a:rPr>
                        <a:t>and low-cost.</a:t>
                      </a:r>
                    </a:p>
                    <a:p>
                      <a:r>
                        <a:rPr lang="en-US" dirty="0" smtClean="0">
                          <a:latin typeface="Cambria" panose="02040503050406030204" pitchFamily="18" charset="0"/>
                          <a:ea typeface="Cambria" panose="02040503050406030204" pitchFamily="18" charset="0"/>
                        </a:rPr>
                        <a:t>2.</a:t>
                      </a:r>
                      <a:r>
                        <a:rPr lang="en-US" baseline="0" dirty="0" smtClean="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Easy integration with standard presentation workflows.</a:t>
                      </a:r>
                    </a:p>
                    <a:p>
                      <a:pPr lvl="0" algn="just"/>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dirty="0" smtClean="0">
                          <a:latin typeface="Cambria" panose="02040503050406030204" pitchFamily="18" charset="0"/>
                          <a:ea typeface="Cambria" panose="02040503050406030204" pitchFamily="18" charset="0"/>
                        </a:rPr>
                        <a:t>1. Limited dataset and gesture set </a:t>
                      </a:r>
                      <a:r>
                        <a:rPr lang="en-US" dirty="0" smtClean="0">
                          <a:latin typeface="Cambria" panose="02040503050406030204" pitchFamily="18" charset="0"/>
                          <a:ea typeface="Cambria" panose="02040503050406030204" pitchFamily="18" charset="0"/>
                        </a:rPr>
                        <a:t>i.e. </a:t>
                      </a:r>
                      <a:r>
                        <a:rPr lang="en-US" dirty="0" smtClean="0">
                          <a:latin typeface="Cambria" panose="02040503050406030204" pitchFamily="18" charset="0"/>
                          <a:ea typeface="Cambria" panose="02040503050406030204" pitchFamily="18" charset="0"/>
                        </a:rPr>
                        <a:t>only forward/back.</a:t>
                      </a:r>
                    </a:p>
                    <a:p>
                      <a:r>
                        <a:rPr lang="en-US" dirty="0" smtClean="0">
                          <a:latin typeface="Cambria" panose="02040503050406030204" pitchFamily="18" charset="0"/>
                          <a:ea typeface="Cambria" panose="02040503050406030204" pitchFamily="18" charset="0"/>
                        </a:rPr>
                        <a:t>2. Basic AI approach,</a:t>
                      </a:r>
                      <a:r>
                        <a:rPr lang="en-US" baseline="0" dirty="0" smtClean="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with potential issues in varied lighting/backgrounds.</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502583310"/>
                  </a:ext>
                </a:extLst>
              </a:tr>
            </a:tbl>
          </a:graphicData>
        </a:graphic>
      </p:graphicFrame>
      <p:sp>
        <p:nvSpPr>
          <p:cNvPr id="14" name="Date Placeholder 6"/>
          <p:cNvSpPr txBox="1">
            <a:spLocks/>
          </p:cNvSpPr>
          <p:nvPr/>
        </p:nvSpPr>
        <p:spPr>
          <a:xfrm>
            <a:off x="152400" y="6629865"/>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626269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600" b="1" dirty="0">
                <a:latin typeface="Cambria" pitchFamily="18" charset="0"/>
                <a:ea typeface="Cambria" pitchFamily="18" charset="0"/>
              </a:rPr>
              <a:t>Literature Survey</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7</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9" name="TextBox 8"/>
          <p:cNvSpPr txBox="1"/>
          <p:nvPr/>
        </p:nvSpPr>
        <p:spPr>
          <a:xfrm>
            <a:off x="304800" y="885973"/>
            <a:ext cx="8534400" cy="496931"/>
          </a:xfrm>
          <a:prstGeom prst="rect">
            <a:avLst/>
          </a:prstGeom>
          <a:noFill/>
        </p:spPr>
        <p:txBody>
          <a:bodyPr wrap="square" rtlCol="0">
            <a:spAutoFit/>
          </a:bodyPr>
          <a:lstStyle/>
          <a:p>
            <a:pPr indent="393700">
              <a:lnSpc>
                <a:spcPct val="150000"/>
              </a:lnSpc>
              <a:buFont typeface="+mj-lt"/>
              <a:buAutoNum type="arabicPeriod"/>
            </a:pPr>
            <a:endParaRPr lang="en-US" sz="2000" b="1" dirty="0">
              <a:latin typeface="Cambria" pitchFamily="18" charset="0"/>
              <a:ea typeface="Cambria" pitchFamily="18" charset="0"/>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1011379907"/>
              </p:ext>
            </p:extLst>
          </p:nvPr>
        </p:nvGraphicFramePr>
        <p:xfrm>
          <a:off x="152400" y="1083733"/>
          <a:ext cx="8839200" cy="5307254"/>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val="3441141696"/>
                    </a:ext>
                  </a:extLst>
                </a:gridCol>
                <a:gridCol w="1473200">
                  <a:extLst>
                    <a:ext uri="{9D8B030D-6E8A-4147-A177-3AD203B41FA5}">
                      <a16:colId xmlns:a16="http://schemas.microsoft.com/office/drawing/2014/main" val="94592095"/>
                    </a:ext>
                  </a:extLst>
                </a:gridCol>
                <a:gridCol w="1060088">
                  <a:extLst>
                    <a:ext uri="{9D8B030D-6E8A-4147-A177-3AD203B41FA5}">
                      <a16:colId xmlns:a16="http://schemas.microsoft.com/office/drawing/2014/main" val="4255913108"/>
                    </a:ext>
                  </a:extLst>
                </a:gridCol>
                <a:gridCol w="2116516">
                  <a:extLst>
                    <a:ext uri="{9D8B030D-6E8A-4147-A177-3AD203B41FA5}">
                      <a16:colId xmlns:a16="http://schemas.microsoft.com/office/drawing/2014/main" val="2771961397"/>
                    </a:ext>
                  </a:extLst>
                </a:gridCol>
                <a:gridCol w="1242996">
                  <a:extLst>
                    <a:ext uri="{9D8B030D-6E8A-4147-A177-3AD203B41FA5}">
                      <a16:colId xmlns:a16="http://schemas.microsoft.com/office/drawing/2014/main" val="519819461"/>
                    </a:ext>
                  </a:extLst>
                </a:gridCol>
                <a:gridCol w="1473200">
                  <a:extLst>
                    <a:ext uri="{9D8B030D-6E8A-4147-A177-3AD203B41FA5}">
                      <a16:colId xmlns:a16="http://schemas.microsoft.com/office/drawing/2014/main" val="1170069682"/>
                    </a:ext>
                  </a:extLst>
                </a:gridCol>
              </a:tblGrid>
              <a:tr h="831080">
                <a:tc>
                  <a:txBody>
                    <a:bodyPr/>
                    <a:lstStyle/>
                    <a:p>
                      <a:pPr algn="ctr"/>
                      <a:r>
                        <a:rPr lang="en-US" sz="1800" b="1" kern="1200" dirty="0" smtClean="0">
                          <a:solidFill>
                            <a:schemeClr val="lt1"/>
                          </a:solidFill>
                          <a:latin typeface="Cambria" panose="02040503050406030204" pitchFamily="18" charset="0"/>
                          <a:ea typeface="Cambria" panose="02040503050406030204" pitchFamily="18" charset="0"/>
                          <a:cs typeface="Times New Roman" panose="02020603050405020304" pitchFamily="18" charset="0"/>
                        </a:rPr>
                        <a:t>Name</a:t>
                      </a:r>
                      <a:r>
                        <a:rPr lang="en-US" dirty="0" smtClean="0">
                          <a:latin typeface="Cambria" panose="02040503050406030204" pitchFamily="18" charset="0"/>
                          <a:ea typeface="Cambria" panose="02040503050406030204" pitchFamily="18" charset="0"/>
                          <a:cs typeface="Times New Roman" panose="02020603050405020304" pitchFamily="18" charset="0"/>
                        </a:rPr>
                        <a:t> of paper</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Authors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Date Of Publication</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Working</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Demerits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618021353"/>
                  </a:ext>
                </a:extLst>
              </a:tr>
              <a:tr h="4392854">
                <a:tc>
                  <a:txBody>
                    <a:bodyPr/>
                    <a:lstStyle/>
                    <a:p>
                      <a:pPr algn="just"/>
                      <a:r>
                        <a:rPr lang="en-US" dirty="0" smtClean="0">
                          <a:latin typeface="Cambria" panose="02040503050406030204" pitchFamily="18" charset="0"/>
                          <a:ea typeface="Cambria" panose="02040503050406030204" pitchFamily="18" charset="0"/>
                          <a:cs typeface="Times New Roman" panose="02020603050405020304" pitchFamily="18" charset="0"/>
                        </a:rPr>
                        <a:t>Automated Gesture Controlled Presentation Using Machine Learning </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cs typeface="Times New Roman" panose="02020603050405020304" pitchFamily="18" charset="0"/>
                        </a:rPr>
                        <a:t>K. Prasanna Kumari, Bandaram Bharath Goud, Kalvakuntla Sumana, Bathula Naresh, Bellamkonda Harish.</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kern="1200" dirty="0" smtClean="0">
                          <a:solidFill>
                            <a:schemeClr val="dk1"/>
                          </a:solidFill>
                          <a:effectLst/>
                          <a:latin typeface="Cambria" panose="02040503050406030204" pitchFamily="18" charset="0"/>
                          <a:ea typeface="Cambria" panose="02040503050406030204" pitchFamily="18" charset="0"/>
                          <a:cs typeface="Times New Roman" panose="02020603050405020304" pitchFamily="18" charset="0"/>
                        </a:rPr>
                        <a:t>2022</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lvl="0" algn="just"/>
                      <a:r>
                        <a:rPr lang="en-US" dirty="0" smtClean="0">
                          <a:latin typeface="Cambria" panose="02040503050406030204" pitchFamily="18" charset="0"/>
                          <a:ea typeface="Cambria" panose="02040503050406030204" pitchFamily="18" charset="0"/>
                        </a:rPr>
                        <a:t>Webcam+ML to map gestures to slide actions without gloves or markers</a:t>
                      </a:r>
                      <a:r>
                        <a:rPr lang="en-US" dirty="0" smtClean="0">
                          <a:latin typeface="Cambria" panose="02040503050406030204" pitchFamily="18" charset="0"/>
                          <a:ea typeface="Cambria" panose="02040503050406030204" pitchFamily="18" charset="0"/>
                          <a:cs typeface="Times New Roman" panose="02020603050405020304" pitchFamily="18" charset="0"/>
                        </a:rPr>
                        <a:t>.</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lvl="0" algn="just"/>
                      <a:r>
                        <a:rPr lang="en-US" dirty="0" smtClean="0">
                          <a:latin typeface="Cambria" panose="02040503050406030204" pitchFamily="18" charset="0"/>
                          <a:ea typeface="Cambria" panose="02040503050406030204" pitchFamily="18" charset="0"/>
                        </a:rPr>
                        <a:t>Real-time, markerless,leverages commodity camera.</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lvl="0" algn="just"/>
                      <a:r>
                        <a:rPr lang="en-US" dirty="0" smtClean="0">
                          <a:latin typeface="Cambria" panose="02040503050406030204" pitchFamily="18" charset="0"/>
                          <a:ea typeface="Cambria" panose="02040503050406030204" pitchFamily="18" charset="0"/>
                        </a:rPr>
                        <a:t>Limited number of gestures,</a:t>
                      </a:r>
                      <a:r>
                        <a:rPr lang="en-US" baseline="0" dirty="0" smtClean="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lacks accuracy metrics in abstract.</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502583310"/>
                  </a:ext>
                </a:extLst>
              </a:tr>
            </a:tbl>
          </a:graphicData>
        </a:graphic>
      </p:graphicFrame>
      <p:sp>
        <p:nvSpPr>
          <p:cNvPr id="14" name="Date Placeholder 6"/>
          <p:cNvSpPr txBox="1">
            <a:spLocks/>
          </p:cNvSpPr>
          <p:nvPr/>
        </p:nvSpPr>
        <p:spPr>
          <a:xfrm>
            <a:off x="38100" y="6605284"/>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3685953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600" b="1" dirty="0">
                <a:latin typeface="Cambria" pitchFamily="18" charset="0"/>
                <a:ea typeface="Cambria" pitchFamily="18" charset="0"/>
              </a:rPr>
              <a:t>Literature Survey</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8</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911230554"/>
              </p:ext>
            </p:extLst>
          </p:nvPr>
        </p:nvGraphicFramePr>
        <p:xfrm>
          <a:off x="369277" y="1046738"/>
          <a:ext cx="8405446" cy="5307254"/>
        </p:xfrm>
        <a:graphic>
          <a:graphicData uri="http://schemas.openxmlformats.org/drawingml/2006/table">
            <a:tbl>
              <a:tblPr firstRow="1" bandRow="1">
                <a:tableStyleId>{5C22544A-7EE6-4342-B048-85BDC9FD1C3A}</a:tableStyleId>
              </a:tblPr>
              <a:tblGrid>
                <a:gridCol w="1400908">
                  <a:extLst>
                    <a:ext uri="{9D8B030D-6E8A-4147-A177-3AD203B41FA5}">
                      <a16:colId xmlns:a16="http://schemas.microsoft.com/office/drawing/2014/main" val="3441141696"/>
                    </a:ext>
                  </a:extLst>
                </a:gridCol>
                <a:gridCol w="1400908">
                  <a:extLst>
                    <a:ext uri="{9D8B030D-6E8A-4147-A177-3AD203B41FA5}">
                      <a16:colId xmlns:a16="http://schemas.microsoft.com/office/drawing/2014/main" val="94592095"/>
                    </a:ext>
                  </a:extLst>
                </a:gridCol>
                <a:gridCol w="1008067">
                  <a:extLst>
                    <a:ext uri="{9D8B030D-6E8A-4147-A177-3AD203B41FA5}">
                      <a16:colId xmlns:a16="http://schemas.microsoft.com/office/drawing/2014/main" val="4255913108"/>
                    </a:ext>
                  </a:extLst>
                </a:gridCol>
                <a:gridCol w="2012655">
                  <a:extLst>
                    <a:ext uri="{9D8B030D-6E8A-4147-A177-3AD203B41FA5}">
                      <a16:colId xmlns:a16="http://schemas.microsoft.com/office/drawing/2014/main" val="2771961397"/>
                    </a:ext>
                  </a:extLst>
                </a:gridCol>
                <a:gridCol w="1182000">
                  <a:extLst>
                    <a:ext uri="{9D8B030D-6E8A-4147-A177-3AD203B41FA5}">
                      <a16:colId xmlns:a16="http://schemas.microsoft.com/office/drawing/2014/main" val="519819461"/>
                    </a:ext>
                  </a:extLst>
                </a:gridCol>
                <a:gridCol w="1400908">
                  <a:extLst>
                    <a:ext uri="{9D8B030D-6E8A-4147-A177-3AD203B41FA5}">
                      <a16:colId xmlns:a16="http://schemas.microsoft.com/office/drawing/2014/main" val="1170069682"/>
                    </a:ext>
                  </a:extLst>
                </a:gridCol>
              </a:tblGrid>
              <a:tr h="831080">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Name of paper</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Authors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Date Of Publication</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Working</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Demerits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618021353"/>
                  </a:ext>
                </a:extLst>
              </a:tr>
              <a:tr h="4392854">
                <a:tc>
                  <a:txBody>
                    <a:bodyPr/>
                    <a:lstStyle/>
                    <a:p>
                      <a:pPr algn="just"/>
                      <a:r>
                        <a:rPr lang="en-US" dirty="0" smtClean="0">
                          <a:latin typeface="Cambria" panose="02040503050406030204" pitchFamily="18" charset="0"/>
                          <a:ea typeface="Cambria" panose="02040503050406030204" pitchFamily="18" charset="0"/>
                          <a:cs typeface="Times New Roman" panose="02020603050405020304" pitchFamily="18" charset="0"/>
                        </a:rPr>
                        <a:t>The Use of Hand Gestures as a Tool for Presentation </a:t>
                      </a:r>
                      <a:endParaRPr lang="en-US" sz="1800" i="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cs typeface="Times New Roman" panose="02020603050405020304" pitchFamily="18" charset="0"/>
                        </a:rPr>
                        <a:t>Hope Orovwode, John Amanesi Abubakar, Onuora Chidera Gaius, Ademola Abdullkareem.</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sz="1800" kern="1200" dirty="0" smtClean="0">
                          <a:solidFill>
                            <a:schemeClr val="dk1"/>
                          </a:solidFill>
                          <a:effectLst/>
                          <a:latin typeface="Cambria" panose="02040503050406030204" pitchFamily="18" charset="0"/>
                          <a:ea typeface="Cambria" panose="02040503050406030204" pitchFamily="18" charset="0"/>
                          <a:cs typeface="Times New Roman" panose="02020603050405020304" pitchFamily="18" charset="0"/>
                        </a:rPr>
                        <a:t>2023</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r>
                        <a:rPr lang="en-US" dirty="0" smtClean="0">
                          <a:latin typeface="Cambria" panose="02040503050406030204" pitchFamily="18" charset="0"/>
                          <a:ea typeface="Cambria" panose="02040503050406030204" pitchFamily="18" charset="0"/>
                        </a:rPr>
                        <a:t>1. Preprocessing : Linear classifier (4 dense layers + SoftMax) + LSTM motion classifier.</a:t>
                      </a:r>
                    </a:p>
                    <a:p>
                      <a:r>
                        <a:rPr lang="en-US" dirty="0" smtClean="0">
                          <a:latin typeface="Cambria" panose="02040503050406030204" pitchFamily="18" charset="0"/>
                          <a:ea typeface="Cambria" panose="02040503050406030204" pitchFamily="18" charset="0"/>
                        </a:rPr>
                        <a:t>2. Implements a desktop app (tkinter) for webcam-based live recognition of presentation gestures.</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Solid model performance (90%+ in training/testing).</a:t>
                      </a:r>
                    </a:p>
                    <a:p>
                      <a:r>
                        <a:rPr lang="en-US" dirty="0" smtClean="0">
                          <a:latin typeface="Cambria" panose="02040503050406030204" pitchFamily="18" charset="0"/>
                          <a:ea typeface="Cambria" panose="02040503050406030204" pitchFamily="18" charset="0"/>
                        </a:rPr>
                        <a:t>Both static and dynamic gesture recognition.</a:t>
                      </a:r>
                      <a:endParaRPr lang="en-US" dirty="0">
                        <a:latin typeface="Cambria" panose="02040503050406030204" pitchFamily="18" charset="0"/>
                        <a:ea typeface="Cambria" panose="02040503050406030204" pitchFamily="18" charset="0"/>
                      </a:endParaRPr>
                    </a:p>
                  </a:txBody>
                  <a:tcPr/>
                </a:tc>
                <a:tc>
                  <a:txBody>
                    <a:bodyPr/>
                    <a:lstStyle/>
                    <a:p>
                      <a:r>
                        <a:rPr lang="en-US" dirty="0" smtClean="0">
                          <a:latin typeface="Cambria" panose="02040503050406030204" pitchFamily="18" charset="0"/>
                          <a:ea typeface="Cambria" panose="02040503050406030204" pitchFamily="18" charset="0"/>
                        </a:rPr>
                        <a:t>Potential real-time latency not addressed.</a:t>
                      </a:r>
                    </a:p>
                    <a:p>
                      <a:r>
                        <a:rPr lang="en-US" dirty="0" smtClean="0">
                          <a:latin typeface="Cambria" panose="02040503050406030204" pitchFamily="18" charset="0"/>
                          <a:ea typeface="Cambria" panose="02040503050406030204" pitchFamily="18" charset="0"/>
                        </a:rPr>
                        <a:t>Limited deployment scale; desktop-bound GUI may restrict portability.</a:t>
                      </a:r>
                      <a:endParaRPr lang="en-US"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502583310"/>
                  </a:ext>
                </a:extLst>
              </a:tr>
            </a:tbl>
          </a:graphicData>
        </a:graphic>
      </p:graphicFrame>
      <p:sp>
        <p:nvSpPr>
          <p:cNvPr id="14" name="Date Placeholder 6"/>
          <p:cNvSpPr txBox="1">
            <a:spLocks/>
          </p:cNvSpPr>
          <p:nvPr/>
        </p:nvSpPr>
        <p:spPr>
          <a:xfrm>
            <a:off x="38100" y="6595653"/>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Tree>
    <p:extLst>
      <p:ext uri="{BB962C8B-B14F-4D97-AF65-F5344CB8AC3E}">
        <p14:creationId xmlns:p14="http://schemas.microsoft.com/office/powerpoint/2010/main" val="22767597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838200"/>
          </a:xfrm>
        </p:spPr>
        <p:style>
          <a:lnRef idx="0">
            <a:schemeClr val="accent5"/>
          </a:lnRef>
          <a:fillRef idx="3">
            <a:schemeClr val="accent5"/>
          </a:fillRef>
          <a:effectRef idx="3">
            <a:schemeClr val="accent5"/>
          </a:effectRef>
          <a:fontRef idx="minor">
            <a:schemeClr val="lt1"/>
          </a:fontRef>
        </p:style>
        <p:txBody>
          <a:bodyPr>
            <a:normAutofit/>
          </a:bodyPr>
          <a:lstStyle/>
          <a:p>
            <a:pPr indent="1198563"/>
            <a:r>
              <a:rPr lang="en-US" sz="2800" b="1" dirty="0">
                <a:latin typeface="Cambria" pitchFamily="18" charset="0"/>
                <a:ea typeface="Cambria" pitchFamily="18" charset="0"/>
              </a:rPr>
              <a:t> </a:t>
            </a:r>
            <a:r>
              <a:rPr lang="en-US" sz="3600" b="1" dirty="0">
                <a:latin typeface="Cambria" pitchFamily="18" charset="0"/>
                <a:ea typeface="Cambria" pitchFamily="18" charset="0"/>
              </a:rPr>
              <a:t>Literature Survey</a:t>
            </a:r>
            <a:endParaRPr lang="en-US" sz="2800" b="1" dirty="0">
              <a:latin typeface="Cambria" pitchFamily="18" charset="0"/>
              <a:ea typeface="Cambria" pitchFamily="18" charset="0"/>
            </a:endParaRPr>
          </a:p>
        </p:txBody>
      </p:sp>
      <p:sp>
        <p:nvSpPr>
          <p:cNvPr id="7" name="Date Placeholder 6"/>
          <p:cNvSpPr>
            <a:spLocks noGrp="1"/>
          </p:cNvSpPr>
          <p:nvPr>
            <p:ph type="dt" sz="half" idx="10"/>
          </p:nvPr>
        </p:nvSpPr>
        <p:spPr>
          <a:xfrm>
            <a:off x="0" y="6553200"/>
            <a:ext cx="1371600" cy="304800"/>
          </a:xfrm>
          <a:noFill/>
          <a:ln>
            <a:noFill/>
          </a:ln>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algn="ctr">
              <a:lnSpc>
                <a:spcPct val="80000"/>
              </a:lnSpc>
              <a:spcBef>
                <a:spcPct val="0"/>
              </a:spcBef>
            </a:pPr>
            <a:fld id="{61267B26-3484-4FEF-A782-FD58F3143A5B}" type="datetime3">
              <a:rPr lang="en-US" sz="1100" b="1" smtClean="0">
                <a:solidFill>
                  <a:schemeClr val="lt1"/>
                </a:solidFill>
                <a:latin typeface="Arial Narrow" pitchFamily="34" charset="0"/>
              </a:rPr>
              <a:t>9 June 2025</a:t>
            </a:fld>
            <a:endParaRPr lang="en-US" sz="1100" b="1" dirty="0">
              <a:solidFill>
                <a:schemeClr val="lt1"/>
              </a:solidFill>
              <a:latin typeface="Arial Narrow" pitchFamily="34" charset="0"/>
            </a:endParaRPr>
          </a:p>
        </p:txBody>
      </p:sp>
      <p:sp>
        <p:nvSpPr>
          <p:cNvPr id="8" name="Date Placeholder 6"/>
          <p:cNvSpPr txBox="1">
            <a:spLocks/>
          </p:cNvSpPr>
          <p:nvPr/>
        </p:nvSpPr>
        <p:spPr>
          <a:xfrm>
            <a:off x="8686800" y="6553200"/>
            <a:ext cx="457200" cy="304800"/>
          </a:xfrm>
          <a:prstGeom prst="rect">
            <a:avLst/>
          </a:prstGeom>
          <a:solidFill>
            <a:schemeClr val="tx1"/>
          </a:solid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fld id="{772B190A-0C60-4487-B603-FD9846E6E3B5}" type="slidenum">
              <a:rPr kumimoji="0" lang="en-US" sz="1200" b="1" i="0" u="none" strike="noStrike" kern="1200" cap="none" spc="0" normalizeH="0" baseline="0" noProof="0" smtClean="0">
                <a:ln>
                  <a:noFill/>
                </a:ln>
                <a:solidFill>
                  <a:schemeClr val="lt1"/>
                </a:solidFill>
                <a:effectLst/>
                <a:uLnTx/>
                <a:uFillTx/>
                <a:latin typeface="Arial Narrow" pitchFamily="34" charset="0"/>
                <a:ea typeface="+mn-ea"/>
                <a:cs typeface="+mn-cs"/>
              </a:rPr>
              <a:pPr marL="0" marR="0" lvl="0" indent="0" algn="ctr" defTabSz="914400" rtl="0" eaLnBrk="1" fontAlgn="auto" latinLnBrk="0" hangingPunct="1">
                <a:lnSpc>
                  <a:spcPct val="80000"/>
                </a:lnSpc>
                <a:spcBef>
                  <a:spcPct val="0"/>
                </a:spcBef>
                <a:spcAft>
                  <a:spcPts val="0"/>
                </a:spcAft>
                <a:buClrTx/>
                <a:buSzTx/>
                <a:buFontTx/>
                <a:buNone/>
                <a:tabLst/>
                <a:defRPr/>
              </a:pPr>
              <a:t>9</a:t>
            </a:fld>
            <a:endParaRPr kumimoji="0" lang="en-US" sz="1200" b="1" i="0" u="none" strike="noStrike" kern="1200" cap="none" spc="0" normalizeH="0" baseline="0" noProof="0" dirty="0">
              <a:ln>
                <a:noFill/>
              </a:ln>
              <a:solidFill>
                <a:schemeClr val="lt1"/>
              </a:solidFill>
              <a:effectLst/>
              <a:uLnTx/>
              <a:uFillTx/>
              <a:latin typeface="Arial Narrow" pitchFamily="34" charset="0"/>
              <a:ea typeface="+mn-ea"/>
              <a:cs typeface="+mn-cs"/>
            </a:endParaRPr>
          </a:p>
        </p:txBody>
      </p:sp>
      <p:sp>
        <p:nvSpPr>
          <p:cNvPr id="12" name="Title 1"/>
          <p:cNvSpPr txBox="1">
            <a:spLocks/>
          </p:cNvSpPr>
          <p:nvPr/>
        </p:nvSpPr>
        <p:spPr>
          <a:xfrm>
            <a:off x="0" y="6553200"/>
            <a:ext cx="9144000" cy="30480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pPr algn="ctr">
              <a:spcBef>
                <a:spcPct val="0"/>
              </a:spcBef>
            </a:pPr>
            <a:r>
              <a:rPr lang="en-US" sz="1100" b="1" dirty="0">
                <a:latin typeface="Arial Narrow" pitchFamily="34" charset="0"/>
              </a:rPr>
              <a:t>                                                                                              </a:t>
            </a:r>
          </a:p>
        </p:txBody>
      </p:sp>
      <p:sp>
        <p:nvSpPr>
          <p:cNvPr id="3" name="Footer Placeholder 2">
            <a:extLst>
              <a:ext uri="{FF2B5EF4-FFF2-40B4-BE49-F238E27FC236}">
                <a16:creationId xmlns:a16="http://schemas.microsoft.com/office/drawing/2014/main" id="{7D7826A6-CF45-4290-986C-0AD72177EA36}"/>
              </a:ext>
            </a:extLst>
          </p:cNvPr>
          <p:cNvSpPr>
            <a:spLocks noGrp="1"/>
          </p:cNvSpPr>
          <p:nvPr>
            <p:ph type="ftr" sz="quarter" idx="11"/>
          </p:nvPr>
        </p:nvSpPr>
        <p:spPr>
          <a:xfrm>
            <a:off x="3314700" y="6535328"/>
            <a:ext cx="5753100" cy="365125"/>
          </a:xfrm>
        </p:spPr>
        <p:txBody>
          <a:bodyPr/>
          <a:lstStyle/>
          <a:p>
            <a:r>
              <a:rPr lang="en-US" dirty="0">
                <a:solidFill>
                  <a:schemeClr val="bg1"/>
                </a:solidFill>
                <a:latin typeface="Cambria" panose="02040503050406030204" pitchFamily="18" charset="0"/>
                <a:ea typeface="Cambria" panose="02040503050406030204" pitchFamily="18" charset="0"/>
              </a:rPr>
              <a:t>GCOERC Nashik,                                             Project Presentation</a:t>
            </a:r>
          </a:p>
        </p:txBody>
      </p:sp>
      <p:pic>
        <p:nvPicPr>
          <p:cNvPr id="11" name="Picture 3">
            <a:extLst>
              <a:ext uri="{FF2B5EF4-FFF2-40B4-BE49-F238E27FC236}">
                <a16:creationId xmlns:a16="http://schemas.microsoft.com/office/drawing/2014/main" id="{5648BFA9-A4EB-4A4D-9536-02E7F8E0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8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3341790851"/>
              </p:ext>
            </p:extLst>
          </p:nvPr>
        </p:nvGraphicFramePr>
        <p:xfrm>
          <a:off x="152400" y="1083733"/>
          <a:ext cx="8839200" cy="5307254"/>
        </p:xfrm>
        <a:graphic>
          <a:graphicData uri="http://schemas.openxmlformats.org/drawingml/2006/table">
            <a:tbl>
              <a:tblPr firstRow="1" bandRow="1">
                <a:tableStyleId>{5C22544A-7EE6-4342-B048-85BDC9FD1C3A}</a:tableStyleId>
              </a:tblPr>
              <a:tblGrid>
                <a:gridCol w="1473200">
                  <a:extLst>
                    <a:ext uri="{9D8B030D-6E8A-4147-A177-3AD203B41FA5}">
                      <a16:colId xmlns:a16="http://schemas.microsoft.com/office/drawing/2014/main" val="3441141696"/>
                    </a:ext>
                  </a:extLst>
                </a:gridCol>
                <a:gridCol w="1473200">
                  <a:extLst>
                    <a:ext uri="{9D8B030D-6E8A-4147-A177-3AD203B41FA5}">
                      <a16:colId xmlns:a16="http://schemas.microsoft.com/office/drawing/2014/main" val="94592095"/>
                    </a:ext>
                  </a:extLst>
                </a:gridCol>
                <a:gridCol w="1060088">
                  <a:extLst>
                    <a:ext uri="{9D8B030D-6E8A-4147-A177-3AD203B41FA5}">
                      <a16:colId xmlns:a16="http://schemas.microsoft.com/office/drawing/2014/main" val="4255913108"/>
                    </a:ext>
                  </a:extLst>
                </a:gridCol>
                <a:gridCol w="2116516">
                  <a:extLst>
                    <a:ext uri="{9D8B030D-6E8A-4147-A177-3AD203B41FA5}">
                      <a16:colId xmlns:a16="http://schemas.microsoft.com/office/drawing/2014/main" val="2771961397"/>
                    </a:ext>
                  </a:extLst>
                </a:gridCol>
                <a:gridCol w="1242996">
                  <a:extLst>
                    <a:ext uri="{9D8B030D-6E8A-4147-A177-3AD203B41FA5}">
                      <a16:colId xmlns:a16="http://schemas.microsoft.com/office/drawing/2014/main" val="519819461"/>
                    </a:ext>
                  </a:extLst>
                </a:gridCol>
                <a:gridCol w="1473200">
                  <a:extLst>
                    <a:ext uri="{9D8B030D-6E8A-4147-A177-3AD203B41FA5}">
                      <a16:colId xmlns:a16="http://schemas.microsoft.com/office/drawing/2014/main" val="1170069682"/>
                    </a:ext>
                  </a:extLst>
                </a:gridCol>
              </a:tblGrid>
              <a:tr h="831080">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Name of paper</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Authors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Date Of Publication</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Working</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ctr"/>
                      <a:r>
                        <a:rPr lang="en-US" dirty="0" smtClean="0">
                          <a:latin typeface="Cambria" panose="02040503050406030204" pitchFamily="18" charset="0"/>
                          <a:ea typeface="Cambria" panose="02040503050406030204" pitchFamily="18" charset="0"/>
                          <a:cs typeface="Times New Roman" panose="02020603050405020304" pitchFamily="18" charset="0"/>
                        </a:rPr>
                        <a:t>Demerits</a:t>
                      </a:r>
                      <a:endParaRPr lang="en-US" dirty="0">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618021353"/>
                  </a:ext>
                </a:extLst>
              </a:tr>
              <a:tr h="4392854">
                <a:tc>
                  <a:txBody>
                    <a:bodyPr/>
                    <a:lstStyle/>
                    <a:p>
                      <a:pPr algn="just"/>
                      <a:r>
                        <a:rPr lang="en-US" sz="1800" b="0" i="0" kern="1200" dirty="0" smtClean="0">
                          <a:solidFill>
                            <a:schemeClr val="dk1"/>
                          </a:solidFill>
                          <a:effectLst/>
                          <a:latin typeface="Cambria" panose="02040503050406030204" pitchFamily="18" charset="0"/>
                          <a:ea typeface="Cambria" panose="02040503050406030204" pitchFamily="18" charset="0"/>
                          <a:cs typeface="+mn-cs"/>
                        </a:rPr>
                        <a:t>Research on Dynamic Gesture Recognition and Control System based on Machine Vision</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cs typeface="Times New Roman" panose="02020603050405020304" pitchFamily="18" charset="0"/>
                        </a:rPr>
                        <a:t>YongXu,</a:t>
                      </a:r>
                      <a:r>
                        <a:rPr lang="en-US" baseline="0" dirty="0" smtClean="0">
                          <a:latin typeface="Cambria" panose="02040503050406030204" pitchFamily="18" charset="0"/>
                          <a:ea typeface="Cambria" panose="02040503050406030204" pitchFamily="18" charset="0"/>
                          <a:cs typeface="Times New Roman" panose="02020603050405020304" pitchFamily="18" charset="0"/>
                        </a:rPr>
                        <a:t> </a:t>
                      </a:r>
                      <a:r>
                        <a:rPr lang="en-US" dirty="0" smtClean="0">
                          <a:latin typeface="Cambria" panose="02040503050406030204" pitchFamily="18" charset="0"/>
                          <a:ea typeface="Cambria" panose="02040503050406030204" pitchFamily="18" charset="0"/>
                          <a:cs typeface="Times New Roman" panose="02020603050405020304" pitchFamily="18" charset="0"/>
                        </a:rPr>
                        <a:t>Manping Qin,</a:t>
                      </a:r>
                      <a:r>
                        <a:rPr lang="en-US" baseline="0" dirty="0" smtClean="0">
                          <a:latin typeface="Cambria" panose="02040503050406030204" pitchFamily="18" charset="0"/>
                          <a:ea typeface="Cambria" panose="02040503050406030204" pitchFamily="18" charset="0"/>
                          <a:cs typeface="Times New Roman" panose="02020603050405020304" pitchFamily="18" charset="0"/>
                        </a:rPr>
                        <a:t> </a:t>
                      </a:r>
                      <a:r>
                        <a:rPr lang="en-US" dirty="0" smtClean="0">
                          <a:latin typeface="Cambria" panose="02040503050406030204" pitchFamily="18" charset="0"/>
                          <a:ea typeface="Cambria" panose="02040503050406030204" pitchFamily="18" charset="0"/>
                          <a:cs typeface="Times New Roman" panose="02020603050405020304" pitchFamily="18" charset="0"/>
                        </a:rPr>
                        <a:t>Cuiru Zhou, Jian sheng Peng, Malathy Batumalay, Choon Kit Chan</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cs typeface="Times New Roman" panose="02020603050405020304" pitchFamily="18" charset="0"/>
                        </a:rPr>
                        <a:t>2024</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endParaRPr lang="en-US" dirty="0">
                        <a:latin typeface="Cambria" panose="02040503050406030204" pitchFamily="18" charset="0"/>
                        <a:ea typeface="Cambria" panose="02040503050406030204" pitchFamily="18" charset="0"/>
                      </a:endParaRPr>
                    </a:p>
                  </a:txBody>
                  <a:tcPr anchor="ctr"/>
                </a:tc>
                <a:tc>
                  <a:txBody>
                    <a:bodyPr/>
                    <a:lstStyle/>
                    <a:p>
                      <a:pPr lvl="0" algn="just"/>
                      <a:r>
                        <a:rPr lang="en-US" dirty="0" smtClean="0">
                          <a:latin typeface="Cambria" panose="02040503050406030204" pitchFamily="18" charset="0"/>
                          <a:ea typeface="Cambria" panose="02040503050406030204" pitchFamily="18" charset="0"/>
                        </a:rPr>
                        <a:t>lightweight model, works in real time</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tc>
                  <a:txBody>
                    <a:bodyPr/>
                    <a:lstStyle/>
                    <a:p>
                      <a:pPr algn="just"/>
                      <a:r>
                        <a:rPr lang="en-US" dirty="0" smtClean="0">
                          <a:latin typeface="Cambria" panose="02040503050406030204" pitchFamily="18" charset="0"/>
                          <a:ea typeface="Cambria" panose="02040503050406030204" pitchFamily="18" charset="0"/>
                        </a:rPr>
                        <a:t>Small dataset (only 5 gestures), may overfit, limited real-world testing</a:t>
                      </a:r>
                      <a:endParaRPr lang="en-US" sz="1800" kern="1200" dirty="0">
                        <a:solidFill>
                          <a:schemeClr val="dk1"/>
                        </a:solidFill>
                        <a:effectLst/>
                        <a:latin typeface="Cambria" panose="02040503050406030204" pitchFamily="18" charset="0"/>
                        <a:ea typeface="Cambria" panose="02040503050406030204" pitchFamily="18" charset="0"/>
                        <a:cs typeface="Times New Roman" panose="02020603050405020304" pitchFamily="18" charset="0"/>
                      </a:endParaRPr>
                    </a:p>
                  </a:txBody>
                  <a:tcPr/>
                </a:tc>
                <a:extLst>
                  <a:ext uri="{0D108BD9-81ED-4DB2-BD59-A6C34878D82A}">
                    <a16:rowId xmlns:a16="http://schemas.microsoft.com/office/drawing/2014/main" val="1502583310"/>
                  </a:ext>
                </a:extLst>
              </a:tr>
            </a:tbl>
          </a:graphicData>
        </a:graphic>
      </p:graphicFrame>
      <p:sp>
        <p:nvSpPr>
          <p:cNvPr id="14" name="Date Placeholder 6"/>
          <p:cNvSpPr txBox="1">
            <a:spLocks/>
          </p:cNvSpPr>
          <p:nvPr/>
        </p:nvSpPr>
        <p:spPr>
          <a:xfrm>
            <a:off x="152400" y="6620535"/>
            <a:ext cx="1371600" cy="304800"/>
          </a:xfrm>
          <a:prstGeom prst="rect">
            <a:avLst/>
          </a:prstGeo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spcBef>
                <a:spcPct val="0"/>
              </a:spcBef>
            </a:pPr>
            <a:r>
              <a:rPr lang="en-US" sz="1100" b="1" dirty="0" smtClean="0">
                <a:solidFill>
                  <a:schemeClr val="lt1"/>
                </a:solidFill>
                <a:latin typeface="Arial Narrow" pitchFamily="34" charset="0"/>
              </a:rPr>
              <a:t>11th June 2025</a:t>
            </a:r>
            <a:endParaRPr lang="en-US" sz="1100" b="1" dirty="0">
              <a:solidFill>
                <a:schemeClr val="lt1"/>
              </a:solidFill>
              <a:latin typeface="Arial Narrow" pitchFamily="34" charset="0"/>
            </a:endParaRPr>
          </a:p>
        </p:txBody>
      </p:sp>
      <p:sp>
        <p:nvSpPr>
          <p:cNvPr id="5" name="TextBox 4"/>
          <p:cNvSpPr txBox="1"/>
          <p:nvPr/>
        </p:nvSpPr>
        <p:spPr>
          <a:xfrm>
            <a:off x="4191000" y="2057400"/>
            <a:ext cx="2000250" cy="2585323"/>
          </a:xfrm>
          <a:prstGeom prst="rect">
            <a:avLst/>
          </a:prstGeom>
          <a:noFill/>
        </p:spPr>
        <p:txBody>
          <a:bodyPr wrap="square" rtlCol="0">
            <a:spAutoFit/>
          </a:bodyPr>
          <a:lstStyle/>
          <a:p>
            <a:r>
              <a:rPr lang="en-US" dirty="0"/>
              <a:t>Uses webcam + ShuffleNet CNN to detect 5 hand gestures and control presentation slides (start, next, previous, exit)</a:t>
            </a:r>
          </a:p>
          <a:p>
            <a:endParaRPr lang="en-US" dirty="0"/>
          </a:p>
        </p:txBody>
      </p:sp>
    </p:spTree>
    <p:extLst>
      <p:ext uri="{BB962C8B-B14F-4D97-AF65-F5344CB8AC3E}">
        <p14:creationId xmlns:p14="http://schemas.microsoft.com/office/powerpoint/2010/main" val="3543887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2862</TotalTime>
  <Words>3375</Words>
  <Application>Microsoft Office PowerPoint</Application>
  <PresentationFormat>On-screen Show (4:3)</PresentationFormat>
  <Paragraphs>708</Paragraphs>
  <Slides>48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Arial Narrow</vt:lpstr>
      <vt:lpstr>Calibri</vt:lpstr>
      <vt:lpstr>Cambria</vt:lpstr>
      <vt:lpstr>Helvetica</vt:lpstr>
      <vt:lpstr>Leelawadee UI</vt:lpstr>
      <vt:lpstr>Open Sans</vt:lpstr>
      <vt:lpstr>Segoe UI</vt:lpstr>
      <vt:lpstr>Times New Roman</vt:lpstr>
      <vt:lpstr>Wingdings</vt:lpstr>
      <vt:lpstr>Office Theme</vt:lpstr>
      <vt:lpstr>          A Project Presentation on</vt:lpstr>
      <vt:lpstr>Our Team</vt:lpstr>
      <vt:lpstr> Presentation Outline</vt:lpstr>
      <vt:lpstr>Abstract</vt:lpstr>
      <vt:lpstr> Introduction</vt:lpstr>
      <vt:lpstr>Literature Survey</vt:lpstr>
      <vt:lpstr> Literature Survey</vt:lpstr>
      <vt:lpstr> Literature Survey</vt:lpstr>
      <vt:lpstr> Literature Survey</vt:lpstr>
      <vt:lpstr> Literature Survey</vt:lpstr>
      <vt:lpstr>CONCLUSION FROM LITERATURE SURVEY</vt:lpstr>
      <vt:lpstr>  Objectives </vt:lpstr>
      <vt:lpstr>  System Architecture </vt:lpstr>
      <vt:lpstr>                   Test Cases : Gesture Control Module</vt:lpstr>
      <vt:lpstr> Test Cases : Gesture Control Module</vt:lpstr>
      <vt:lpstr> Test Cases : Gesture Control Module</vt:lpstr>
      <vt:lpstr> Test Cases : Voice Control Module</vt:lpstr>
      <vt:lpstr>Test Cases : Voice Control Module</vt:lpstr>
      <vt:lpstr> Test Cases : Voice Control Module</vt:lpstr>
      <vt:lpstr> Test Cases : Subtitle Module</vt:lpstr>
      <vt:lpstr> Test Cases : Subtitle Module</vt:lpstr>
      <vt:lpstr> Test Cases : Real time Translation Module</vt:lpstr>
      <vt:lpstr> Test Cases : Real time Translation Module</vt:lpstr>
      <vt:lpstr> Test Cases : Real time Translation Module</vt:lpstr>
      <vt:lpstr> Test Cases : Gesture Customization Module</vt:lpstr>
      <vt:lpstr> Test Cases : Gesture Customization Module</vt:lpstr>
      <vt:lpstr> Test Cases : Gesture Customization Module</vt:lpstr>
      <vt:lpstr>Test Cases : User Registration/Login</vt:lpstr>
      <vt:lpstr> Test Cases : User Registration/Login</vt:lpstr>
      <vt:lpstr>Results</vt:lpstr>
      <vt:lpstr> Results</vt:lpstr>
      <vt:lpstr>Deployment</vt:lpstr>
      <vt:lpstr>Conclusion</vt:lpstr>
      <vt:lpstr> References</vt:lpstr>
      <vt:lpstr> Patent Details</vt:lpstr>
      <vt:lpstr>Conference Paper Presentation Details</vt:lpstr>
      <vt:lpstr> Conference Paper Presentation Details</vt:lpstr>
      <vt:lpstr> Paper Publication Details</vt:lpstr>
      <vt:lpstr> Paper Publication Details</vt:lpstr>
      <vt:lpstr> Paper Publication Details</vt:lpstr>
      <vt:lpstr> Paper Publication Details</vt:lpstr>
      <vt:lpstr>Project Competition Details</vt:lpstr>
      <vt:lpstr> Project Competition Details</vt:lpstr>
      <vt:lpstr> Project Competition Details</vt:lpstr>
      <vt:lpstr>Project Competition Details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PPT for UG and PG students</dc:title>
  <dc:subject>Presentation Template</dc:subject>
  <dc:creator>Dept of CSE</dc:creator>
  <cp:lastModifiedBy>Acer</cp:lastModifiedBy>
  <cp:revision>316</cp:revision>
  <dcterms:created xsi:type="dcterms:W3CDTF">2006-08-16T00:00:00Z</dcterms:created>
  <dcterms:modified xsi:type="dcterms:W3CDTF">2025-06-09T13:59:59Z</dcterms:modified>
  <cp:category>Educational</cp:category>
</cp:coreProperties>
</file>